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3" name="Shape 5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 name="Shape 6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5" name="Shape 6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2" name="Shape 682"/>
        <p:cNvGrpSpPr/>
        <p:nvPr/>
      </p:nvGrpSpPr>
      <p:grpSpPr>
        <a:xfrm>
          <a:off x="0" y="0"/>
          <a:ext cx="0" cy="0"/>
          <a:chOff x="0" y="0"/>
          <a:chExt cx="0" cy="0"/>
        </a:xfrm>
      </p:grpSpPr>
      <p:sp>
        <p:nvSpPr>
          <p:cNvPr id="683" name="Shape 6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4" name="Shape 6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fr"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1.png"/><Relationship Id="rId4" Type="http://schemas.openxmlformats.org/officeDocument/2006/relationships/image" Target="../media/image03.png"/><Relationship Id="rId5" Type="http://schemas.openxmlformats.org/officeDocument/2006/relationships/image" Target="../media/image08.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1.png"/><Relationship Id="rId4" Type="http://schemas.openxmlformats.org/officeDocument/2006/relationships/image" Target="../media/image04.png"/><Relationship Id="rId5" Type="http://schemas.openxmlformats.org/officeDocument/2006/relationships/image" Target="../media/image05.png"/><Relationship Id="rId6" Type="http://schemas.openxmlformats.org/officeDocument/2006/relationships/image" Target="../media/image06.png"/><Relationship Id="rId7" Type="http://schemas.openxmlformats.org/officeDocument/2006/relationships/image" Target="../media/image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1.png"/><Relationship Id="rId4" Type="http://schemas.openxmlformats.org/officeDocument/2006/relationships/image" Target="../media/image04.png"/><Relationship Id="rId5" Type="http://schemas.openxmlformats.org/officeDocument/2006/relationships/image" Target="../media/image05.png"/><Relationship Id="rId6" Type="http://schemas.openxmlformats.org/officeDocument/2006/relationships/image" Target="../media/image06.png"/><Relationship Id="rId7" Type="http://schemas.openxmlformats.org/officeDocument/2006/relationships/image" Target="../media/image10.png"/><Relationship Id="rId8" Type="http://schemas.openxmlformats.org/officeDocument/2006/relationships/image" Target="../media/image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1.png"/><Relationship Id="rId4" Type="http://schemas.openxmlformats.org/officeDocument/2006/relationships/image" Target="../media/image04.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1.png"/><Relationship Id="rId4" Type="http://schemas.openxmlformats.org/officeDocument/2006/relationships/image" Target="../media/image04.png"/><Relationship Id="rId5" Type="http://schemas.openxmlformats.org/officeDocument/2006/relationships/image" Target="../media/image05.png"/><Relationship Id="rId6" Type="http://schemas.openxmlformats.org/officeDocument/2006/relationships/image" Target="../media/image06.png"/><Relationship Id="rId7" Type="http://schemas.openxmlformats.org/officeDocument/2006/relationships/image" Target="../media/image14.png"/><Relationship Id="rId8" Type="http://schemas.openxmlformats.org/officeDocument/2006/relationships/image" Target="../media/image0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1.png"/><Relationship Id="rId4" Type="http://schemas.openxmlformats.org/officeDocument/2006/relationships/image" Target="../media/image04.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1.png"/><Relationship Id="rId4" Type="http://schemas.openxmlformats.org/officeDocument/2006/relationships/image" Target="../media/image04.png"/><Relationship Id="rId5" Type="http://schemas.openxmlformats.org/officeDocument/2006/relationships/image" Target="../media/image05.png"/><Relationship Id="rId6" Type="http://schemas.openxmlformats.org/officeDocument/2006/relationships/image" Target="../media/image06.png"/><Relationship Id="rId7" Type="http://schemas.openxmlformats.org/officeDocument/2006/relationships/image" Target="../media/image17.png"/><Relationship Id="rId8" Type="http://schemas.openxmlformats.org/officeDocument/2006/relationships/image" Target="../media/image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1.png"/><Relationship Id="rId4" Type="http://schemas.openxmlformats.org/officeDocument/2006/relationships/image" Target="../media/image04.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02.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01.png"/><Relationship Id="rId4" Type="http://schemas.openxmlformats.org/officeDocument/2006/relationships/image" Target="../media/image04.png"/><Relationship Id="rId10" Type="http://schemas.openxmlformats.org/officeDocument/2006/relationships/image" Target="../media/image02.png"/><Relationship Id="rId9"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1.png"/><Relationship Id="rId4" Type="http://schemas.openxmlformats.org/officeDocument/2006/relationships/image" Target="../media/image04.png"/><Relationship Id="rId11" Type="http://schemas.openxmlformats.org/officeDocument/2006/relationships/image" Target="../media/image26.png"/><Relationship Id="rId10" Type="http://schemas.openxmlformats.org/officeDocument/2006/relationships/image" Target="../media/image27.png"/><Relationship Id="rId12" Type="http://schemas.openxmlformats.org/officeDocument/2006/relationships/image" Target="../media/image02.png"/><Relationship Id="rId9" Type="http://schemas.openxmlformats.org/officeDocument/2006/relationships/image" Target="../media/image25.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1.png"/><Relationship Id="rId4" Type="http://schemas.openxmlformats.org/officeDocument/2006/relationships/image" Target="../media/image04.png"/><Relationship Id="rId11" Type="http://schemas.openxmlformats.org/officeDocument/2006/relationships/image" Target="../media/image29.png"/><Relationship Id="rId10" Type="http://schemas.openxmlformats.org/officeDocument/2006/relationships/image" Target="../media/image27.png"/><Relationship Id="rId12" Type="http://schemas.openxmlformats.org/officeDocument/2006/relationships/image" Target="../media/image02.png"/><Relationship Id="rId9" Type="http://schemas.openxmlformats.org/officeDocument/2006/relationships/image" Target="../media/image25.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1.png"/></Relationships>
</file>

<file path=ppt/slides/_rels/slide22.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02.png"/><Relationship Id="rId12"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1.png"/></Relationships>
</file>

<file path=ppt/slides/_rels/slide23.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02.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4" Type="http://schemas.openxmlformats.org/officeDocument/2006/relationships/image" Target="../media/image02.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1.png"/></Relationships>
</file>

<file path=ppt/slides/_rels/slide25.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02.png"/><Relationship Id="rId14" Type="http://schemas.openxmlformats.org/officeDocument/2006/relationships/image" Target="../media/image32.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6" Type="http://schemas.openxmlformats.org/officeDocument/2006/relationships/image" Target="../media/image02.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1.png"/></Relationships>
</file>

<file path=ppt/slides/_rels/slide27.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7" Type="http://schemas.openxmlformats.org/officeDocument/2006/relationships/image" Target="../media/image38.png"/><Relationship Id="rId16" Type="http://schemas.openxmlformats.org/officeDocument/2006/relationships/image" Target="../media/image34.png"/><Relationship Id="rId5" Type="http://schemas.openxmlformats.org/officeDocument/2006/relationships/image" Target="../media/image15.png"/><Relationship Id="rId6" Type="http://schemas.openxmlformats.org/officeDocument/2006/relationships/image" Target="../media/image19.png"/><Relationship Id="rId18" Type="http://schemas.openxmlformats.org/officeDocument/2006/relationships/image" Target="../media/image02.png"/><Relationship Id="rId7" Type="http://schemas.openxmlformats.org/officeDocument/2006/relationships/image" Target="../media/image23.png"/><Relationship Id="rId8" Type="http://schemas.openxmlformats.org/officeDocument/2006/relationships/image" Target="../media/image21.png"/></Relationships>
</file>

<file path=ppt/slides/_rels/slide28.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7" Type="http://schemas.openxmlformats.org/officeDocument/2006/relationships/image" Target="../media/image36.png"/><Relationship Id="rId16" Type="http://schemas.openxmlformats.org/officeDocument/2006/relationships/image" Target="../media/image34.png"/><Relationship Id="rId5" Type="http://schemas.openxmlformats.org/officeDocument/2006/relationships/image" Target="../media/image15.png"/><Relationship Id="rId6" Type="http://schemas.openxmlformats.org/officeDocument/2006/relationships/image" Target="../media/image19.png"/><Relationship Id="rId18" Type="http://schemas.openxmlformats.org/officeDocument/2006/relationships/image" Target="../media/image02.png"/><Relationship Id="rId7" Type="http://schemas.openxmlformats.org/officeDocument/2006/relationships/image" Target="../media/image23.png"/><Relationship Id="rId8" Type="http://schemas.openxmlformats.org/officeDocument/2006/relationships/image" Target="../media/image21.png"/></Relationships>
</file>

<file path=ppt/slides/_rels/slide29.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7" Type="http://schemas.openxmlformats.org/officeDocument/2006/relationships/image" Target="../media/image35.png"/><Relationship Id="rId16" Type="http://schemas.openxmlformats.org/officeDocument/2006/relationships/image" Target="../media/image34.png"/><Relationship Id="rId5" Type="http://schemas.openxmlformats.org/officeDocument/2006/relationships/image" Target="../media/image15.png"/><Relationship Id="rId19" Type="http://schemas.openxmlformats.org/officeDocument/2006/relationships/image" Target="../media/image02.png"/><Relationship Id="rId6" Type="http://schemas.openxmlformats.org/officeDocument/2006/relationships/image" Target="../media/image19.png"/><Relationship Id="rId18" Type="http://schemas.openxmlformats.org/officeDocument/2006/relationships/image" Target="../media/image37.png"/><Relationship Id="rId7" Type="http://schemas.openxmlformats.org/officeDocument/2006/relationships/image" Target="../media/image23.png"/><Relationship Id="rId8"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30.xml.rels><?xml version="1.0" encoding="UTF-8" standalone="yes"?><Relationships xmlns="http://schemas.openxmlformats.org/package/2006/relationships"><Relationship Id="rId20" Type="http://schemas.openxmlformats.org/officeDocument/2006/relationships/image" Target="../media/image39.png"/><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7" Type="http://schemas.openxmlformats.org/officeDocument/2006/relationships/image" Target="../media/image35.png"/><Relationship Id="rId16" Type="http://schemas.openxmlformats.org/officeDocument/2006/relationships/image" Target="../media/image34.png"/><Relationship Id="rId5" Type="http://schemas.openxmlformats.org/officeDocument/2006/relationships/image" Target="../media/image15.png"/><Relationship Id="rId19" Type="http://schemas.openxmlformats.org/officeDocument/2006/relationships/image" Target="../media/image02.png"/><Relationship Id="rId6" Type="http://schemas.openxmlformats.org/officeDocument/2006/relationships/image" Target="../media/image19.png"/><Relationship Id="rId18" Type="http://schemas.openxmlformats.org/officeDocument/2006/relationships/image" Target="../media/image37.png"/><Relationship Id="rId7" Type="http://schemas.openxmlformats.org/officeDocument/2006/relationships/image" Target="../media/image23.png"/><Relationship Id="rId8"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0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02.png"/></Relationships>
</file>

<file path=ppt/slides/_rels/slide33.xml.rels><?xml version="1.0" encoding="UTF-8" standalone="yes"?><Relationships xmlns="http://schemas.openxmlformats.org/package/2006/relationships"><Relationship Id="rId20" Type="http://schemas.openxmlformats.org/officeDocument/2006/relationships/image" Target="../media/image44.png"/><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7" Type="http://schemas.openxmlformats.org/officeDocument/2006/relationships/image" Target="../media/image35.png"/><Relationship Id="rId16" Type="http://schemas.openxmlformats.org/officeDocument/2006/relationships/image" Target="../media/image34.png"/><Relationship Id="rId5" Type="http://schemas.openxmlformats.org/officeDocument/2006/relationships/image" Target="../media/image15.png"/><Relationship Id="rId19" Type="http://schemas.openxmlformats.org/officeDocument/2006/relationships/image" Target="../media/image02.png"/><Relationship Id="rId6" Type="http://schemas.openxmlformats.org/officeDocument/2006/relationships/image" Target="../media/image19.png"/><Relationship Id="rId18" Type="http://schemas.openxmlformats.org/officeDocument/2006/relationships/image" Target="../media/image42.png"/><Relationship Id="rId7" Type="http://schemas.openxmlformats.org/officeDocument/2006/relationships/image" Target="../media/image23.png"/><Relationship Id="rId8" Type="http://schemas.openxmlformats.org/officeDocument/2006/relationships/image" Target="../media/image21.png"/></Relationships>
</file>

<file path=ppt/slides/_rels/slide34.xml.rels><?xml version="1.0" encoding="UTF-8" standalone="yes"?><Relationships xmlns="http://schemas.openxmlformats.org/package/2006/relationships"><Relationship Id="rId20" Type="http://schemas.openxmlformats.org/officeDocument/2006/relationships/image" Target="../media/image44.png"/><Relationship Id="rId11" Type="http://schemas.openxmlformats.org/officeDocument/2006/relationships/image" Target="../media/image29.png"/><Relationship Id="rId10" Type="http://schemas.openxmlformats.org/officeDocument/2006/relationships/image" Target="../media/image27.png"/><Relationship Id="rId21" Type="http://schemas.openxmlformats.org/officeDocument/2006/relationships/image" Target="../media/image43.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7" Type="http://schemas.openxmlformats.org/officeDocument/2006/relationships/image" Target="../media/image35.png"/><Relationship Id="rId16" Type="http://schemas.openxmlformats.org/officeDocument/2006/relationships/image" Target="../media/image34.png"/><Relationship Id="rId5" Type="http://schemas.openxmlformats.org/officeDocument/2006/relationships/image" Target="../media/image15.png"/><Relationship Id="rId19" Type="http://schemas.openxmlformats.org/officeDocument/2006/relationships/image" Target="../media/image02.png"/><Relationship Id="rId6" Type="http://schemas.openxmlformats.org/officeDocument/2006/relationships/image" Target="../media/image19.png"/><Relationship Id="rId18" Type="http://schemas.openxmlformats.org/officeDocument/2006/relationships/image" Target="../media/image42.png"/><Relationship Id="rId7" Type="http://schemas.openxmlformats.org/officeDocument/2006/relationships/image" Target="../media/image23.png"/><Relationship Id="rId8" Type="http://schemas.openxmlformats.org/officeDocument/2006/relationships/image" Target="../media/image21.png"/></Relationships>
</file>

<file path=ppt/slides/_rels/slide35.xml.rels><?xml version="1.0" encoding="UTF-8" standalone="yes"?><Relationships xmlns="http://schemas.openxmlformats.org/package/2006/relationships"><Relationship Id="rId20" Type="http://schemas.openxmlformats.org/officeDocument/2006/relationships/image" Target="../media/image44.png"/><Relationship Id="rId11" Type="http://schemas.openxmlformats.org/officeDocument/2006/relationships/image" Target="../media/image29.png"/><Relationship Id="rId22" Type="http://schemas.openxmlformats.org/officeDocument/2006/relationships/image" Target="../media/image48.png"/><Relationship Id="rId10" Type="http://schemas.openxmlformats.org/officeDocument/2006/relationships/image" Target="../media/image27.png"/><Relationship Id="rId21" Type="http://schemas.openxmlformats.org/officeDocument/2006/relationships/image" Target="../media/image43.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7" Type="http://schemas.openxmlformats.org/officeDocument/2006/relationships/image" Target="../media/image35.png"/><Relationship Id="rId16" Type="http://schemas.openxmlformats.org/officeDocument/2006/relationships/image" Target="../media/image34.png"/><Relationship Id="rId5" Type="http://schemas.openxmlformats.org/officeDocument/2006/relationships/image" Target="../media/image15.png"/><Relationship Id="rId19" Type="http://schemas.openxmlformats.org/officeDocument/2006/relationships/image" Target="../media/image02.png"/><Relationship Id="rId6" Type="http://schemas.openxmlformats.org/officeDocument/2006/relationships/image" Target="../media/image19.png"/><Relationship Id="rId18" Type="http://schemas.openxmlformats.org/officeDocument/2006/relationships/image" Target="../media/image42.png"/><Relationship Id="rId7" Type="http://schemas.openxmlformats.org/officeDocument/2006/relationships/image" Target="../media/image23.png"/><Relationship Id="rId8" Type="http://schemas.openxmlformats.org/officeDocument/2006/relationships/image" Target="../media/image21.png"/></Relationships>
</file>

<file path=ppt/slides/_rels/slide36.xml.rels><?xml version="1.0" encoding="UTF-8" standalone="yes"?><Relationships xmlns="http://schemas.openxmlformats.org/package/2006/relationships"><Relationship Id="rId20" Type="http://schemas.openxmlformats.org/officeDocument/2006/relationships/image" Target="../media/image44.png"/><Relationship Id="rId11" Type="http://schemas.openxmlformats.org/officeDocument/2006/relationships/image" Target="../media/image29.png"/><Relationship Id="rId22" Type="http://schemas.openxmlformats.org/officeDocument/2006/relationships/image" Target="../media/image48.png"/><Relationship Id="rId10" Type="http://schemas.openxmlformats.org/officeDocument/2006/relationships/image" Target="../media/image27.png"/><Relationship Id="rId21" Type="http://schemas.openxmlformats.org/officeDocument/2006/relationships/image" Target="../media/image43.png"/><Relationship Id="rId13" Type="http://schemas.openxmlformats.org/officeDocument/2006/relationships/image" Target="../media/image31.png"/><Relationship Id="rId12" Type="http://schemas.openxmlformats.org/officeDocument/2006/relationships/image" Target="../media/image30.png"/><Relationship Id="rId23"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7" Type="http://schemas.openxmlformats.org/officeDocument/2006/relationships/image" Target="../media/image35.png"/><Relationship Id="rId16" Type="http://schemas.openxmlformats.org/officeDocument/2006/relationships/image" Target="../media/image34.png"/><Relationship Id="rId5" Type="http://schemas.openxmlformats.org/officeDocument/2006/relationships/image" Target="../media/image15.png"/><Relationship Id="rId19" Type="http://schemas.openxmlformats.org/officeDocument/2006/relationships/image" Target="../media/image02.png"/><Relationship Id="rId6" Type="http://schemas.openxmlformats.org/officeDocument/2006/relationships/image" Target="../media/image19.png"/><Relationship Id="rId18" Type="http://schemas.openxmlformats.org/officeDocument/2006/relationships/image" Target="../media/image42.png"/><Relationship Id="rId7" Type="http://schemas.openxmlformats.org/officeDocument/2006/relationships/image" Target="../media/image23.png"/><Relationship Id="rId8" Type="http://schemas.openxmlformats.org/officeDocument/2006/relationships/image" Target="../media/image21.png"/></Relationships>
</file>

<file path=ppt/slides/_rels/slide37.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01.png"/><Relationship Id="rId4" Type="http://schemas.openxmlformats.org/officeDocument/2006/relationships/image" Target="../media/image04.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2.png"/><Relationship Id="rId17" Type="http://schemas.openxmlformats.org/officeDocument/2006/relationships/image" Target="../media/image35.png"/><Relationship Id="rId16" Type="http://schemas.openxmlformats.org/officeDocument/2006/relationships/image" Target="../media/image34.png"/><Relationship Id="rId5" Type="http://schemas.openxmlformats.org/officeDocument/2006/relationships/image" Target="../media/image15.png"/><Relationship Id="rId19" Type="http://schemas.openxmlformats.org/officeDocument/2006/relationships/image" Target="../media/image45.png"/><Relationship Id="rId6" Type="http://schemas.openxmlformats.org/officeDocument/2006/relationships/image" Target="../media/image19.png"/><Relationship Id="rId18" Type="http://schemas.openxmlformats.org/officeDocument/2006/relationships/image" Target="../media/image02.png"/><Relationship Id="rId7" Type="http://schemas.openxmlformats.org/officeDocument/2006/relationships/image" Target="../media/image23.png"/><Relationship Id="rId8"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9.png"/><Relationship Id="rId4"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png"/><Relationship Id="rId4" Type="http://schemas.openxmlformats.org/officeDocument/2006/relationships/hyperlink" Target="https://drive.google.com/drive/u/0/folders/0B86yQXYK4i67N1JXV2w5NUhHRU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png"/><Relationship Id="rId4" Type="http://schemas.openxmlformats.org/officeDocument/2006/relationships/image" Target="../media/image00.png"/><Relationship Id="rId5"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image" Target="../media/image04.png"/><Relationship Id="rId5" Type="http://schemas.openxmlformats.org/officeDocument/2006/relationships/image" Target="../media/image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png"/><Relationship Id="rId4" Type="http://schemas.openxmlformats.org/officeDocument/2006/relationships/image" Target="../media/image03.png"/><Relationship Id="rId5" Type="http://schemas.openxmlformats.org/officeDocument/2006/relationships/image" Target="../media/image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1.png"/><Relationship Id="rId4" Type="http://schemas.openxmlformats.org/officeDocument/2006/relationships/image" Target="../media/image03.png"/><Relationship Id="rId5" Type="http://schemas.openxmlformats.org/officeDocument/2006/relationships/image" Target="../media/image08.png"/><Relationship Id="rId6" Type="http://schemas.openxmlformats.org/officeDocument/2006/relationships/image" Target="../media/image07.png"/><Relationship Id="rId7" Type="http://schemas.openxmlformats.org/officeDocument/2006/relationships/image" Target="../media/image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1050500"/>
            <a:ext cx="8520600" cy="2052600"/>
          </a:xfrm>
          <a:prstGeom prst="rect">
            <a:avLst/>
          </a:prstGeom>
        </p:spPr>
        <p:txBody>
          <a:bodyPr anchorCtr="0" anchor="b" bIns="91425" lIns="91425" rIns="91425" tIns="91425">
            <a:noAutofit/>
          </a:bodyPr>
          <a:lstStyle/>
          <a:p>
            <a:pPr lvl="0">
              <a:spcBef>
                <a:spcPts val="0"/>
              </a:spcBef>
              <a:buNone/>
            </a:pPr>
            <a:r>
              <a:rPr lang="fr">
                <a:solidFill>
                  <a:srgbClr val="67AE73"/>
                </a:solidFill>
              </a:rPr>
              <a:t>Documentation </a:t>
            </a:r>
          </a:p>
        </p:txBody>
      </p:sp>
      <p:sp>
        <p:nvSpPr>
          <p:cNvPr id="55" name="Shape 55"/>
          <p:cNvSpPr txBox="1"/>
          <p:nvPr>
            <p:ph idx="1" type="subTitle"/>
          </p:nvPr>
        </p:nvSpPr>
        <p:spPr>
          <a:xfrm>
            <a:off x="311700" y="3053600"/>
            <a:ext cx="8520600" cy="792600"/>
          </a:xfrm>
          <a:prstGeom prst="rect">
            <a:avLst/>
          </a:prstGeom>
        </p:spPr>
        <p:txBody>
          <a:bodyPr anchorCtr="0" anchor="t" bIns="91425" lIns="91425" rIns="91425" tIns="91425">
            <a:noAutofit/>
          </a:bodyPr>
          <a:lstStyle/>
          <a:p>
            <a:pPr lvl="0">
              <a:spcBef>
                <a:spcPts val="0"/>
              </a:spcBef>
              <a:buNone/>
            </a:pPr>
            <a:r>
              <a:rPr lang="fr">
                <a:solidFill>
                  <a:srgbClr val="999999"/>
                </a:solidFill>
              </a:rPr>
              <a:t>Application mobile</a:t>
            </a:r>
          </a:p>
        </p:txBody>
      </p:sp>
      <p:pic>
        <p:nvPicPr>
          <p:cNvPr id="56" name="Shape 56"/>
          <p:cNvPicPr preferRelativeResize="0"/>
          <p:nvPr/>
        </p:nvPicPr>
        <p:blipFill>
          <a:blip r:embed="rId3">
            <a:alphaModFix/>
          </a:blip>
          <a:stretch>
            <a:fillRect/>
          </a:stretch>
        </p:blipFill>
        <p:spPr>
          <a:xfrm>
            <a:off x="3438149" y="979099"/>
            <a:ext cx="2267700" cy="427099"/>
          </a:xfrm>
          <a:prstGeom prst="rect">
            <a:avLst/>
          </a:prstGeom>
          <a:noFill/>
          <a:ln>
            <a:noFill/>
          </a:ln>
        </p:spPr>
      </p:pic>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155" name="Shape 155"/>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156" name="Shape 1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157" name="Shape 157"/>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Sur ce calendrier, on peut uniquement sélectionner un jour, et non une période.</a:t>
            </a:r>
          </a:p>
          <a:p>
            <a:pPr lvl="0" marR="0" rtl="0" algn="l">
              <a:lnSpc>
                <a:spcPct val="115000"/>
              </a:lnSpc>
              <a:spcBef>
                <a:spcPts val="0"/>
              </a:spcBef>
              <a:spcAft>
                <a:spcPts val="1600"/>
              </a:spcAft>
              <a:buNone/>
            </a:pPr>
            <a:r>
              <a:rPr lang="fr" sz="1000">
                <a:solidFill>
                  <a:srgbClr val="999999"/>
                </a:solidFill>
              </a:rPr>
              <a:t>Lorsqu’il sélectionne un jour, le fond carré passe en vert </a:t>
            </a:r>
            <a:r>
              <a:rPr lang="fr" sz="1000">
                <a:solidFill>
                  <a:srgbClr val="999999"/>
                </a:solidFill>
              </a:rPr>
              <a:t>#</a:t>
            </a:r>
            <a:r>
              <a:rPr lang="fr" sz="1000">
                <a:solidFill>
                  <a:srgbClr val="999999"/>
                </a:solidFill>
              </a:rPr>
              <a:t>a0ce4e, le chiffre ainsi que le point en blanc.</a:t>
            </a:r>
          </a:p>
          <a:p>
            <a:pPr lvl="0" marR="0" rtl="0" algn="l">
              <a:lnSpc>
                <a:spcPct val="115000"/>
              </a:lnSpc>
              <a:spcBef>
                <a:spcPts val="0"/>
              </a:spcBef>
              <a:spcAft>
                <a:spcPts val="1600"/>
              </a:spcAft>
              <a:buNone/>
            </a:pPr>
            <a:r>
              <a:rPr lang="fr" sz="1000">
                <a:solidFill>
                  <a:srgbClr val="999999"/>
                </a:solidFill>
              </a:rPr>
              <a:t>Il pourra ensuite cliquer sur “Annuler” ou “OK” . Dans les deux cas, le mot passera de 100 à 50% d’opacité au moment du clic.</a:t>
            </a:r>
          </a:p>
          <a:p>
            <a:pPr lvl="0" marR="0" rtl="0" algn="l">
              <a:lnSpc>
                <a:spcPct val="115000"/>
              </a:lnSpc>
              <a:spcBef>
                <a:spcPts val="0"/>
              </a:spcBef>
              <a:spcAft>
                <a:spcPts val="1600"/>
              </a:spcAft>
              <a:buNone/>
            </a:pPr>
            <a:r>
              <a:rPr lang="fr" sz="1000">
                <a:solidFill>
                  <a:srgbClr val="999999"/>
                </a:solidFill>
              </a:rPr>
              <a:t>Le calendrier disparaît de la même manière dont il est apparu, du haut vers le bas pour la disparition. </a:t>
            </a:r>
          </a:p>
          <a:p>
            <a:pPr lvl="0" rtl="0">
              <a:spcBef>
                <a:spcPts val="0"/>
              </a:spcBef>
              <a:buNone/>
            </a:pPr>
            <a:r>
              <a:t/>
            </a:r>
            <a:endParaRPr sz="1400">
              <a:solidFill>
                <a:srgbClr val="999999"/>
              </a:solidFill>
            </a:endParaRPr>
          </a:p>
        </p:txBody>
      </p:sp>
      <p:sp>
        <p:nvSpPr>
          <p:cNvPr id="158" name="Shape 158"/>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B. Véhicule associé</a:t>
            </a:r>
          </a:p>
        </p:txBody>
      </p:sp>
      <p:pic>
        <p:nvPicPr>
          <p:cNvPr id="159" name="Shape 159"/>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160" name="Shape 160"/>
          <p:cNvPicPr preferRelativeResize="0"/>
          <p:nvPr/>
        </p:nvPicPr>
        <p:blipFill>
          <a:blip r:embed="rId4">
            <a:alphaModFix/>
          </a:blip>
          <a:stretch>
            <a:fillRect/>
          </a:stretch>
        </p:blipFill>
        <p:spPr>
          <a:xfrm>
            <a:off x="422799" y="1157125"/>
            <a:ext cx="2037975" cy="3624884"/>
          </a:xfrm>
          <a:prstGeom prst="rect">
            <a:avLst/>
          </a:prstGeom>
          <a:noFill/>
          <a:ln>
            <a:noFill/>
          </a:ln>
        </p:spPr>
      </p:pic>
      <p:pic>
        <p:nvPicPr>
          <p:cNvPr id="161" name="Shape 161"/>
          <p:cNvPicPr preferRelativeResize="0"/>
          <p:nvPr/>
        </p:nvPicPr>
        <p:blipFill>
          <a:blip r:embed="rId5">
            <a:alphaModFix/>
          </a:blip>
          <a:stretch>
            <a:fillRect/>
          </a:stretch>
        </p:blipFill>
        <p:spPr>
          <a:xfrm>
            <a:off x="422799" y="1157125"/>
            <a:ext cx="2037975" cy="3624914"/>
          </a:xfrm>
          <a:prstGeom prst="rect">
            <a:avLst/>
          </a:prstGeom>
          <a:noFill/>
          <a:ln>
            <a:noFill/>
          </a:ln>
        </p:spPr>
      </p:pic>
      <p:pic>
        <p:nvPicPr>
          <p:cNvPr id="162" name="Shape 162"/>
          <p:cNvPicPr preferRelativeResize="0"/>
          <p:nvPr/>
        </p:nvPicPr>
        <p:blipFill>
          <a:blip r:embed="rId6">
            <a:alphaModFix/>
          </a:blip>
          <a:stretch>
            <a:fillRect/>
          </a:stretch>
        </p:blipFill>
        <p:spPr>
          <a:xfrm>
            <a:off x="422800" y="1157137"/>
            <a:ext cx="2037975" cy="3624904"/>
          </a:xfrm>
          <a:prstGeom prst="rect">
            <a:avLst/>
          </a:prstGeom>
          <a:noFill/>
          <a:ln>
            <a:noFill/>
          </a:ln>
        </p:spPr>
      </p:pic>
      <p:pic>
        <p:nvPicPr>
          <p:cNvPr id="163" name="Shape 163"/>
          <p:cNvPicPr preferRelativeResize="0"/>
          <p:nvPr/>
        </p:nvPicPr>
        <p:blipFill>
          <a:blip r:embed="rId7">
            <a:alphaModFix/>
          </a:blip>
          <a:stretch>
            <a:fillRect/>
          </a:stretch>
        </p:blipFill>
        <p:spPr>
          <a:xfrm>
            <a:off x="422801" y="1157125"/>
            <a:ext cx="2037975" cy="3624888"/>
          </a:xfrm>
          <a:prstGeom prst="rect">
            <a:avLst/>
          </a:prstGeom>
          <a:noFill/>
          <a:ln>
            <a:noFill/>
          </a:ln>
        </p:spPr>
      </p:pic>
      <p:cxnSp>
        <p:nvCxnSpPr>
          <p:cNvPr id="164" name="Shape 164"/>
          <p:cNvCxnSpPr/>
          <p:nvPr/>
        </p:nvCxnSpPr>
        <p:spPr>
          <a:xfrm flipH="1" rot="10800000">
            <a:off x="1544375" y="2278075"/>
            <a:ext cx="1102500" cy="1427100"/>
          </a:xfrm>
          <a:prstGeom prst="straightConnector1">
            <a:avLst/>
          </a:prstGeom>
          <a:noFill/>
          <a:ln cap="flat" cmpd="sng" w="19050">
            <a:solidFill>
              <a:srgbClr val="67AE73"/>
            </a:solidFill>
            <a:prstDash val="solid"/>
            <a:round/>
            <a:headEnd len="lg" w="lg" type="none"/>
            <a:tailEnd len="lg" w="lg" type="none"/>
          </a:ln>
        </p:spPr>
      </p:cxnSp>
      <p:pic>
        <p:nvPicPr>
          <p:cNvPr id="165" name="Shape 165"/>
          <p:cNvPicPr preferRelativeResize="0"/>
          <p:nvPr/>
        </p:nvPicPr>
        <p:blipFill>
          <a:blip r:embed="rId8">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171" name="Shape 171"/>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172" name="Shape 1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173" name="Shape 173"/>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Cette page apparaît avec un effet de transition de la droite vers la gauche après l’écran de connexion. Cet écran devient la page d’accueil si l’utilisateur s’est déjà connecté au préalable. Depuis cette page, le livreur a accès aux pages les plus importantes : Planning, commandes, menu.</a:t>
            </a:r>
          </a:p>
          <a:p>
            <a:pPr lvl="0" marR="0" rtl="0" algn="l">
              <a:lnSpc>
                <a:spcPct val="115000"/>
              </a:lnSpc>
              <a:spcBef>
                <a:spcPts val="0"/>
              </a:spcBef>
              <a:spcAft>
                <a:spcPts val="1600"/>
              </a:spcAft>
              <a:buNone/>
            </a:pPr>
            <a:r>
              <a:rPr lang="fr" sz="1000">
                <a:solidFill>
                  <a:srgbClr val="999999"/>
                </a:solidFill>
              </a:rPr>
              <a:t>Les 3 premiers rectangles ne sont pas des boutons contrairement aux 3 derniers. Lors du clic sur ces derniers, ils perdent 30% d’opacité.</a:t>
            </a:r>
          </a:p>
          <a:p>
            <a:pPr lvl="0" marR="0" rtl="0" algn="l">
              <a:lnSpc>
                <a:spcPct val="115000"/>
              </a:lnSpc>
              <a:spcBef>
                <a:spcPts val="0"/>
              </a:spcBef>
              <a:spcAft>
                <a:spcPts val="1600"/>
              </a:spcAft>
              <a:buNone/>
            </a:pPr>
            <a:r>
              <a:rPr lang="fr" sz="1000">
                <a:solidFill>
                  <a:srgbClr val="999999"/>
                </a:solidFill>
              </a:rPr>
              <a:t>Lors du clic sur “voir plus de statistiques”, le mot perd 50% d’opacité.</a:t>
            </a:r>
          </a:p>
          <a:p>
            <a:pPr lvl="0" marR="0" rtl="0" algn="l">
              <a:lnSpc>
                <a:spcPct val="115000"/>
              </a:lnSpc>
              <a:spcBef>
                <a:spcPts val="0"/>
              </a:spcBef>
              <a:spcAft>
                <a:spcPts val="1600"/>
              </a:spcAft>
              <a:buNone/>
            </a:pPr>
            <a:r>
              <a:rPr lang="fr" sz="1000">
                <a:solidFill>
                  <a:srgbClr val="999999"/>
                </a:solidFill>
              </a:rPr>
              <a:t>Le burger menu perd 50% d’opacité lorsqu’on clique dessus. Si l’utilisateur a des notifications non-lues, alors un cercle vert (</a:t>
            </a:r>
            <a:r>
              <a:rPr lang="fr" sz="1000">
                <a:solidFill>
                  <a:srgbClr val="999999"/>
                </a:solidFill>
              </a:rPr>
              <a:t>#67ae73</a:t>
            </a:r>
            <a:r>
              <a:rPr lang="fr" sz="1000">
                <a:solidFill>
                  <a:srgbClr val="999999"/>
                </a:solidFill>
              </a:rPr>
              <a:t>) avec un contour blanc apparaît sur le burger menu.</a:t>
            </a:r>
          </a:p>
          <a:p>
            <a:pPr lvl="0" marR="0" rtl="0" algn="l">
              <a:lnSpc>
                <a:spcPct val="115000"/>
              </a:lnSpc>
              <a:spcBef>
                <a:spcPts val="0"/>
              </a:spcBef>
              <a:spcAft>
                <a:spcPts val="1600"/>
              </a:spcAft>
              <a:buNone/>
            </a:pPr>
            <a:r>
              <a:t/>
            </a:r>
            <a:endParaRPr sz="1000">
              <a:solidFill>
                <a:srgbClr val="999999"/>
              </a:solidFill>
            </a:endParaRPr>
          </a:p>
          <a:p>
            <a:pPr lvl="0" rtl="0">
              <a:spcBef>
                <a:spcPts val="0"/>
              </a:spcBef>
              <a:buNone/>
            </a:pPr>
            <a:r>
              <a:t/>
            </a:r>
            <a:endParaRPr sz="1400">
              <a:solidFill>
                <a:srgbClr val="999999"/>
              </a:solidFill>
            </a:endParaRPr>
          </a:p>
        </p:txBody>
      </p:sp>
      <p:sp>
        <p:nvSpPr>
          <p:cNvPr id="174" name="Shape 174"/>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C. Tableau de bord</a:t>
            </a:r>
          </a:p>
        </p:txBody>
      </p:sp>
      <p:pic>
        <p:nvPicPr>
          <p:cNvPr id="175" name="Shape 175"/>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176" name="Shape 176"/>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177" name="Shape 177"/>
          <p:cNvPicPr preferRelativeResize="0"/>
          <p:nvPr/>
        </p:nvPicPr>
        <p:blipFill>
          <a:blip r:embed="rId5">
            <a:alphaModFix/>
          </a:blip>
          <a:stretch>
            <a:fillRect/>
          </a:stretch>
        </p:blipFill>
        <p:spPr>
          <a:xfrm>
            <a:off x="422800" y="1157125"/>
            <a:ext cx="2037975" cy="3624884"/>
          </a:xfrm>
          <a:prstGeom prst="rect">
            <a:avLst/>
          </a:prstGeom>
          <a:noFill/>
          <a:ln>
            <a:noFill/>
          </a:ln>
        </p:spPr>
      </p:pic>
      <p:pic>
        <p:nvPicPr>
          <p:cNvPr id="178" name="Shape 178"/>
          <p:cNvPicPr preferRelativeResize="0"/>
          <p:nvPr/>
        </p:nvPicPr>
        <p:blipFill>
          <a:blip r:embed="rId6">
            <a:alphaModFix/>
          </a:blip>
          <a:stretch>
            <a:fillRect/>
          </a:stretch>
        </p:blipFill>
        <p:spPr>
          <a:xfrm>
            <a:off x="422800" y="1157108"/>
            <a:ext cx="2037975" cy="3624891"/>
          </a:xfrm>
          <a:prstGeom prst="rect">
            <a:avLst/>
          </a:prstGeom>
          <a:noFill/>
          <a:ln>
            <a:noFill/>
          </a:ln>
        </p:spPr>
      </p:pic>
      <p:cxnSp>
        <p:nvCxnSpPr>
          <p:cNvPr id="179" name="Shape 179"/>
          <p:cNvCxnSpPr/>
          <p:nvPr/>
        </p:nvCxnSpPr>
        <p:spPr>
          <a:xfrm>
            <a:off x="1624025" y="2631500"/>
            <a:ext cx="1074300" cy="467100"/>
          </a:xfrm>
          <a:prstGeom prst="straightConnector1">
            <a:avLst/>
          </a:prstGeom>
          <a:noFill/>
          <a:ln cap="flat" cmpd="sng" w="19050">
            <a:solidFill>
              <a:srgbClr val="67AE73"/>
            </a:solidFill>
            <a:prstDash val="solid"/>
            <a:round/>
            <a:headEnd len="lg" w="lg" type="none"/>
            <a:tailEnd len="lg" w="lg" type="none"/>
          </a:ln>
        </p:spPr>
      </p:cxnSp>
      <p:cxnSp>
        <p:nvCxnSpPr>
          <p:cNvPr id="180" name="Shape 180"/>
          <p:cNvCxnSpPr/>
          <p:nvPr/>
        </p:nvCxnSpPr>
        <p:spPr>
          <a:xfrm flipH="1" rot="10800000">
            <a:off x="1670300" y="2635075"/>
            <a:ext cx="992700" cy="718800"/>
          </a:xfrm>
          <a:prstGeom prst="straightConnector1">
            <a:avLst/>
          </a:prstGeom>
          <a:noFill/>
          <a:ln cap="flat" cmpd="sng" w="19050">
            <a:solidFill>
              <a:srgbClr val="67AE73"/>
            </a:solidFill>
            <a:prstDash val="solid"/>
            <a:round/>
            <a:headEnd len="lg" w="lg" type="none"/>
            <a:tailEnd len="lg" w="lg" type="none"/>
          </a:ln>
        </p:spPr>
      </p:cxnSp>
      <p:pic>
        <p:nvPicPr>
          <p:cNvPr id="181" name="Shape 181"/>
          <p:cNvPicPr preferRelativeResize="0"/>
          <p:nvPr/>
        </p:nvPicPr>
        <p:blipFill>
          <a:blip r:embed="rId7">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187" name="Shape 187"/>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188" name="Shape 1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189" name="Shape 189"/>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Lorsque le livreur appuie sur “Apparaître en service”, une pop-up surgit qui lui permet de confirmer son choix et donc d’éviter les fausses manipulations.</a:t>
            </a:r>
          </a:p>
          <a:p>
            <a:pPr lvl="0" marR="0" rtl="0" algn="l">
              <a:lnSpc>
                <a:spcPct val="115000"/>
              </a:lnSpc>
              <a:spcBef>
                <a:spcPts val="0"/>
              </a:spcBef>
              <a:spcAft>
                <a:spcPts val="1600"/>
              </a:spcAft>
              <a:buNone/>
            </a:pPr>
            <a:r>
              <a:t/>
            </a:r>
            <a:endParaRPr sz="1000">
              <a:solidFill>
                <a:srgbClr val="999999"/>
              </a:solidFill>
            </a:endParaRPr>
          </a:p>
          <a:p>
            <a:pPr lvl="0" rtl="0">
              <a:spcBef>
                <a:spcPts val="0"/>
              </a:spcBef>
              <a:buNone/>
            </a:pPr>
            <a:r>
              <a:t/>
            </a:r>
            <a:endParaRPr sz="1400">
              <a:solidFill>
                <a:srgbClr val="999999"/>
              </a:solidFill>
            </a:endParaRPr>
          </a:p>
        </p:txBody>
      </p:sp>
      <p:sp>
        <p:nvSpPr>
          <p:cNvPr id="190" name="Shape 190"/>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C. Tableau de bord</a:t>
            </a:r>
          </a:p>
        </p:txBody>
      </p:sp>
      <p:pic>
        <p:nvPicPr>
          <p:cNvPr id="191" name="Shape 191"/>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192" name="Shape 192"/>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193" name="Shape 193"/>
          <p:cNvPicPr preferRelativeResize="0"/>
          <p:nvPr/>
        </p:nvPicPr>
        <p:blipFill>
          <a:blip r:embed="rId5">
            <a:alphaModFix/>
          </a:blip>
          <a:stretch>
            <a:fillRect/>
          </a:stretch>
        </p:blipFill>
        <p:spPr>
          <a:xfrm>
            <a:off x="422800" y="1157125"/>
            <a:ext cx="2037975" cy="3624884"/>
          </a:xfrm>
          <a:prstGeom prst="rect">
            <a:avLst/>
          </a:prstGeom>
          <a:noFill/>
          <a:ln>
            <a:noFill/>
          </a:ln>
        </p:spPr>
      </p:pic>
      <p:pic>
        <p:nvPicPr>
          <p:cNvPr id="194" name="Shape 194"/>
          <p:cNvPicPr preferRelativeResize="0"/>
          <p:nvPr/>
        </p:nvPicPr>
        <p:blipFill>
          <a:blip r:embed="rId6">
            <a:alphaModFix/>
          </a:blip>
          <a:stretch>
            <a:fillRect/>
          </a:stretch>
        </p:blipFill>
        <p:spPr>
          <a:xfrm>
            <a:off x="422800" y="1157108"/>
            <a:ext cx="2037975" cy="3624891"/>
          </a:xfrm>
          <a:prstGeom prst="rect">
            <a:avLst/>
          </a:prstGeom>
          <a:noFill/>
          <a:ln>
            <a:noFill/>
          </a:ln>
        </p:spPr>
      </p:pic>
      <p:pic>
        <p:nvPicPr>
          <p:cNvPr id="195" name="Shape 195"/>
          <p:cNvPicPr preferRelativeResize="0"/>
          <p:nvPr/>
        </p:nvPicPr>
        <p:blipFill>
          <a:blip r:embed="rId7">
            <a:alphaModFix/>
          </a:blip>
          <a:stretch>
            <a:fillRect/>
          </a:stretch>
        </p:blipFill>
        <p:spPr>
          <a:xfrm>
            <a:off x="422796" y="1157100"/>
            <a:ext cx="2037975" cy="3624908"/>
          </a:xfrm>
          <a:prstGeom prst="rect">
            <a:avLst/>
          </a:prstGeom>
          <a:noFill/>
          <a:ln>
            <a:noFill/>
          </a:ln>
        </p:spPr>
      </p:pic>
      <p:pic>
        <p:nvPicPr>
          <p:cNvPr id="196" name="Shape 196"/>
          <p:cNvPicPr preferRelativeResize="0"/>
          <p:nvPr/>
        </p:nvPicPr>
        <p:blipFill>
          <a:blip r:embed="rId8">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202" name="Shape 202"/>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203" name="Shape 20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204" name="Shape 204"/>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Lors du clic sur le bouton de la page précédente “Apparaître en service”, celui-ci change de couleur (</a:t>
            </a:r>
            <a:r>
              <a:rPr lang="fr" sz="1000">
                <a:solidFill>
                  <a:srgbClr val="999999"/>
                </a:solidFill>
              </a:rPr>
              <a:t>#67ae73</a:t>
            </a:r>
            <a:r>
              <a:rPr lang="fr" sz="1000">
                <a:solidFill>
                  <a:srgbClr val="999999"/>
                </a:solidFill>
              </a:rPr>
              <a:t>). Son vocabulaire change également. </a:t>
            </a:r>
          </a:p>
          <a:p>
            <a:pPr lvl="0" marR="0" rtl="0" algn="l">
              <a:lnSpc>
                <a:spcPct val="115000"/>
              </a:lnSpc>
              <a:spcBef>
                <a:spcPts val="0"/>
              </a:spcBef>
              <a:spcAft>
                <a:spcPts val="1600"/>
              </a:spcAft>
              <a:buNone/>
            </a:pPr>
            <a:r>
              <a:rPr lang="fr" sz="1000">
                <a:solidFill>
                  <a:srgbClr val="999999"/>
                </a:solidFill>
              </a:rPr>
              <a:t>La couleur verte signifie qu’il est en ligne.</a:t>
            </a:r>
          </a:p>
          <a:p>
            <a:pPr lvl="0" marR="0" rtl="0" algn="l">
              <a:lnSpc>
                <a:spcPct val="115000"/>
              </a:lnSpc>
              <a:spcBef>
                <a:spcPts val="0"/>
              </a:spcBef>
              <a:spcAft>
                <a:spcPts val="1600"/>
              </a:spcAft>
              <a:buNone/>
            </a:pPr>
            <a:r>
              <a:t/>
            </a:r>
            <a:endParaRPr sz="1000">
              <a:solidFill>
                <a:srgbClr val="999999"/>
              </a:solidFill>
            </a:endParaRPr>
          </a:p>
          <a:p>
            <a:pPr lvl="0" rtl="0">
              <a:spcBef>
                <a:spcPts val="0"/>
              </a:spcBef>
              <a:buNone/>
            </a:pPr>
            <a:r>
              <a:t/>
            </a:r>
            <a:endParaRPr sz="1400">
              <a:solidFill>
                <a:srgbClr val="999999"/>
              </a:solidFill>
            </a:endParaRPr>
          </a:p>
        </p:txBody>
      </p:sp>
      <p:sp>
        <p:nvSpPr>
          <p:cNvPr id="205" name="Shape 205"/>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C. Tableau de bord</a:t>
            </a:r>
          </a:p>
        </p:txBody>
      </p:sp>
      <p:pic>
        <p:nvPicPr>
          <p:cNvPr id="206" name="Shape 206"/>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207" name="Shape 207"/>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208" name="Shape 208"/>
          <p:cNvPicPr preferRelativeResize="0"/>
          <p:nvPr/>
        </p:nvPicPr>
        <p:blipFill>
          <a:blip r:embed="rId5">
            <a:alphaModFix/>
          </a:blip>
          <a:stretch>
            <a:fillRect/>
          </a:stretch>
        </p:blipFill>
        <p:spPr>
          <a:xfrm>
            <a:off x="422800" y="1157112"/>
            <a:ext cx="2037975" cy="3624898"/>
          </a:xfrm>
          <a:prstGeom prst="rect">
            <a:avLst/>
          </a:prstGeom>
          <a:noFill/>
          <a:ln>
            <a:noFill/>
          </a:ln>
        </p:spPr>
      </p:pic>
      <p:pic>
        <p:nvPicPr>
          <p:cNvPr id="209" name="Shape 209"/>
          <p:cNvPicPr preferRelativeResize="0"/>
          <p:nvPr/>
        </p:nvPicPr>
        <p:blipFill>
          <a:blip r:embed="rId6">
            <a:alphaModFix/>
          </a:blip>
          <a:stretch>
            <a:fillRect/>
          </a:stretch>
        </p:blipFill>
        <p:spPr>
          <a:xfrm>
            <a:off x="422800" y="1157139"/>
            <a:ext cx="2037975" cy="3624861"/>
          </a:xfrm>
          <a:prstGeom prst="rect">
            <a:avLst/>
          </a:prstGeom>
          <a:noFill/>
          <a:ln>
            <a:noFill/>
          </a:ln>
        </p:spPr>
      </p:pic>
      <p:cxnSp>
        <p:nvCxnSpPr>
          <p:cNvPr id="210" name="Shape 210"/>
          <p:cNvCxnSpPr/>
          <p:nvPr/>
        </p:nvCxnSpPr>
        <p:spPr>
          <a:xfrm flipH="1" rot="10800000">
            <a:off x="1504600" y="1876800"/>
            <a:ext cx="1152000" cy="2630400"/>
          </a:xfrm>
          <a:prstGeom prst="straightConnector1">
            <a:avLst/>
          </a:prstGeom>
          <a:noFill/>
          <a:ln cap="flat" cmpd="sng" w="19050">
            <a:solidFill>
              <a:srgbClr val="67AE73"/>
            </a:solidFill>
            <a:prstDash val="solid"/>
            <a:round/>
            <a:headEnd len="lg" w="lg" type="none"/>
            <a:tailEnd len="lg" w="lg" type="none"/>
          </a:ln>
        </p:spPr>
      </p:cxnSp>
      <p:pic>
        <p:nvPicPr>
          <p:cNvPr id="211" name="Shape 211"/>
          <p:cNvPicPr preferRelativeResize="0"/>
          <p:nvPr/>
        </p:nvPicPr>
        <p:blipFill>
          <a:blip r:embed="rId7">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217" name="Shape 217"/>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218" name="Shape 2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219" name="Shape 219"/>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Lorsque le livreur a terminé son service et qu’il clique sur “Ne plus apparaître en service”, il y a également la présence d’une pop-up qui vient confirmer son choix.</a:t>
            </a:r>
          </a:p>
        </p:txBody>
      </p:sp>
      <p:sp>
        <p:nvSpPr>
          <p:cNvPr id="220" name="Shape 220"/>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C. Tableau de bord</a:t>
            </a:r>
          </a:p>
        </p:txBody>
      </p:sp>
      <p:pic>
        <p:nvPicPr>
          <p:cNvPr id="221" name="Shape 221"/>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222" name="Shape 222"/>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223" name="Shape 223"/>
          <p:cNvPicPr preferRelativeResize="0"/>
          <p:nvPr/>
        </p:nvPicPr>
        <p:blipFill>
          <a:blip r:embed="rId5">
            <a:alphaModFix/>
          </a:blip>
          <a:stretch>
            <a:fillRect/>
          </a:stretch>
        </p:blipFill>
        <p:spPr>
          <a:xfrm>
            <a:off x="422800" y="1157125"/>
            <a:ext cx="2037975" cy="3624884"/>
          </a:xfrm>
          <a:prstGeom prst="rect">
            <a:avLst/>
          </a:prstGeom>
          <a:noFill/>
          <a:ln>
            <a:noFill/>
          </a:ln>
        </p:spPr>
      </p:pic>
      <p:pic>
        <p:nvPicPr>
          <p:cNvPr id="224" name="Shape 224"/>
          <p:cNvPicPr preferRelativeResize="0"/>
          <p:nvPr/>
        </p:nvPicPr>
        <p:blipFill>
          <a:blip r:embed="rId6">
            <a:alphaModFix/>
          </a:blip>
          <a:stretch>
            <a:fillRect/>
          </a:stretch>
        </p:blipFill>
        <p:spPr>
          <a:xfrm>
            <a:off x="422800" y="1157108"/>
            <a:ext cx="2037975" cy="3624891"/>
          </a:xfrm>
          <a:prstGeom prst="rect">
            <a:avLst/>
          </a:prstGeom>
          <a:noFill/>
          <a:ln>
            <a:noFill/>
          </a:ln>
        </p:spPr>
      </p:pic>
      <p:pic>
        <p:nvPicPr>
          <p:cNvPr id="225" name="Shape 225"/>
          <p:cNvPicPr preferRelativeResize="0"/>
          <p:nvPr/>
        </p:nvPicPr>
        <p:blipFill>
          <a:blip r:embed="rId7">
            <a:alphaModFix/>
          </a:blip>
          <a:stretch>
            <a:fillRect/>
          </a:stretch>
        </p:blipFill>
        <p:spPr>
          <a:xfrm>
            <a:off x="422800" y="1157100"/>
            <a:ext cx="2037975" cy="3624918"/>
          </a:xfrm>
          <a:prstGeom prst="rect">
            <a:avLst/>
          </a:prstGeom>
          <a:noFill/>
          <a:ln>
            <a:noFill/>
          </a:ln>
        </p:spPr>
      </p:pic>
      <p:pic>
        <p:nvPicPr>
          <p:cNvPr id="226" name="Shape 226"/>
          <p:cNvPicPr preferRelativeResize="0"/>
          <p:nvPr/>
        </p:nvPicPr>
        <p:blipFill>
          <a:blip r:embed="rId8">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232" name="Shape 232"/>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233" name="Shape 2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234" name="Shape 234"/>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Lors du clic sur le burger menu, ce dernier se transforme en croix pour permettre à tous moments de sortir de ce dernier. La page se décale vers la droite pour laisse place au menu.</a:t>
            </a:r>
          </a:p>
          <a:p>
            <a:pPr lvl="0" marR="0" rtl="0" algn="l">
              <a:lnSpc>
                <a:spcPct val="115000"/>
              </a:lnSpc>
              <a:spcBef>
                <a:spcPts val="0"/>
              </a:spcBef>
              <a:spcAft>
                <a:spcPts val="1600"/>
              </a:spcAft>
              <a:buNone/>
            </a:pPr>
            <a:r>
              <a:rPr lang="fr" sz="1000">
                <a:solidFill>
                  <a:srgbClr val="999999"/>
                </a:solidFill>
              </a:rPr>
              <a:t>Un badge apparaît à côté du mot profil pour la connexion ou la déconnexion : “En service” quand il a cliqué sur “Apparaître en service” et “Absent” dans le cas contraire (ci-après).</a:t>
            </a:r>
          </a:p>
          <a:p>
            <a:pPr lvl="0" marR="0" rtl="0" algn="l">
              <a:lnSpc>
                <a:spcPct val="115000"/>
              </a:lnSpc>
              <a:spcBef>
                <a:spcPts val="0"/>
              </a:spcBef>
              <a:spcAft>
                <a:spcPts val="1600"/>
              </a:spcAft>
              <a:buNone/>
            </a:pPr>
            <a:r>
              <a:rPr lang="fr" sz="1000">
                <a:solidFill>
                  <a:srgbClr val="999999"/>
                </a:solidFill>
              </a:rPr>
              <a:t>Lors d’un clic sur un des liens du menus, le mot change de couleur (</a:t>
            </a:r>
            <a:r>
              <a:rPr lang="fr" sz="1000">
                <a:solidFill>
                  <a:srgbClr val="999999"/>
                </a:solidFill>
              </a:rPr>
              <a:t>#</a:t>
            </a:r>
            <a:r>
              <a:rPr lang="fr" sz="1000">
                <a:solidFill>
                  <a:srgbClr val="999999"/>
                </a:solidFill>
              </a:rPr>
              <a:t>8c8c99) et laisse apparaître la page correspondante à travers une animation de la droite vers la gauche.</a:t>
            </a:r>
          </a:p>
        </p:txBody>
      </p:sp>
      <p:sp>
        <p:nvSpPr>
          <p:cNvPr id="235" name="Shape 235"/>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C. Tableau de bord</a:t>
            </a:r>
          </a:p>
        </p:txBody>
      </p:sp>
      <p:pic>
        <p:nvPicPr>
          <p:cNvPr id="236" name="Shape 236"/>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237" name="Shape 237"/>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238" name="Shape 238"/>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239" name="Shape 239"/>
          <p:cNvPicPr preferRelativeResize="0"/>
          <p:nvPr/>
        </p:nvPicPr>
        <p:blipFill>
          <a:blip r:embed="rId6">
            <a:alphaModFix/>
          </a:blip>
          <a:stretch>
            <a:fillRect/>
          </a:stretch>
        </p:blipFill>
        <p:spPr>
          <a:xfrm>
            <a:off x="422800" y="1157106"/>
            <a:ext cx="2037975" cy="3624891"/>
          </a:xfrm>
          <a:prstGeom prst="rect">
            <a:avLst/>
          </a:prstGeom>
          <a:noFill/>
          <a:ln>
            <a:noFill/>
          </a:ln>
        </p:spPr>
      </p:pic>
      <p:cxnSp>
        <p:nvCxnSpPr>
          <p:cNvPr id="240" name="Shape 240"/>
          <p:cNvCxnSpPr/>
          <p:nvPr/>
        </p:nvCxnSpPr>
        <p:spPr>
          <a:xfrm>
            <a:off x="1995100" y="1471475"/>
            <a:ext cx="648000" cy="405600"/>
          </a:xfrm>
          <a:prstGeom prst="straightConnector1">
            <a:avLst/>
          </a:prstGeom>
          <a:noFill/>
          <a:ln cap="flat" cmpd="sng" w="19050">
            <a:solidFill>
              <a:srgbClr val="67AE73"/>
            </a:solidFill>
            <a:prstDash val="solid"/>
            <a:round/>
            <a:headEnd len="lg" w="lg" type="none"/>
            <a:tailEnd len="lg" w="lg" type="none"/>
          </a:ln>
        </p:spPr>
      </p:cxnSp>
      <p:cxnSp>
        <p:nvCxnSpPr>
          <p:cNvPr id="241" name="Shape 241"/>
          <p:cNvCxnSpPr/>
          <p:nvPr/>
        </p:nvCxnSpPr>
        <p:spPr>
          <a:xfrm flipH="1" rot="10800000">
            <a:off x="1703450" y="2433850"/>
            <a:ext cx="939600" cy="230700"/>
          </a:xfrm>
          <a:prstGeom prst="straightConnector1">
            <a:avLst/>
          </a:prstGeom>
          <a:noFill/>
          <a:ln cap="flat" cmpd="sng" w="19050">
            <a:solidFill>
              <a:srgbClr val="67AE73"/>
            </a:solidFill>
            <a:prstDash val="solid"/>
            <a:round/>
            <a:headEnd len="lg" w="lg" type="none"/>
            <a:tailEnd len="lg" w="lg" type="none"/>
          </a:ln>
        </p:spPr>
      </p:cxnSp>
      <p:pic>
        <p:nvPicPr>
          <p:cNvPr id="242" name="Shape 242"/>
          <p:cNvPicPr preferRelativeResize="0"/>
          <p:nvPr/>
        </p:nvPicPr>
        <p:blipFill>
          <a:blip r:embed="rId7">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248" name="Shape 248"/>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249" name="Shape 2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250" name="Shape 250"/>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L’état du menu lorsque le livreur n’est pas en service.</a:t>
            </a:r>
          </a:p>
          <a:p>
            <a:pPr lvl="0" rtl="0">
              <a:spcBef>
                <a:spcPts val="0"/>
              </a:spcBef>
              <a:buNone/>
            </a:pPr>
            <a:r>
              <a:t/>
            </a:r>
            <a:endParaRPr sz="1400">
              <a:solidFill>
                <a:srgbClr val="999999"/>
              </a:solidFill>
            </a:endParaRPr>
          </a:p>
        </p:txBody>
      </p:sp>
      <p:sp>
        <p:nvSpPr>
          <p:cNvPr id="251" name="Shape 251"/>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C. Tableau de bord</a:t>
            </a:r>
          </a:p>
        </p:txBody>
      </p:sp>
      <p:pic>
        <p:nvPicPr>
          <p:cNvPr id="252" name="Shape 252"/>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253" name="Shape 253"/>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254" name="Shape 254"/>
          <p:cNvPicPr preferRelativeResize="0"/>
          <p:nvPr/>
        </p:nvPicPr>
        <p:blipFill>
          <a:blip r:embed="rId5">
            <a:alphaModFix/>
          </a:blip>
          <a:stretch>
            <a:fillRect/>
          </a:stretch>
        </p:blipFill>
        <p:spPr>
          <a:xfrm>
            <a:off x="422800" y="1157125"/>
            <a:ext cx="2037975" cy="3624884"/>
          </a:xfrm>
          <a:prstGeom prst="rect">
            <a:avLst/>
          </a:prstGeom>
          <a:noFill/>
          <a:ln>
            <a:noFill/>
          </a:ln>
        </p:spPr>
      </p:pic>
      <p:pic>
        <p:nvPicPr>
          <p:cNvPr id="255" name="Shape 255"/>
          <p:cNvPicPr preferRelativeResize="0"/>
          <p:nvPr/>
        </p:nvPicPr>
        <p:blipFill>
          <a:blip r:embed="rId6">
            <a:alphaModFix/>
          </a:blip>
          <a:stretch>
            <a:fillRect/>
          </a:stretch>
        </p:blipFill>
        <p:spPr>
          <a:xfrm>
            <a:off x="422800" y="1157108"/>
            <a:ext cx="2037975" cy="3624891"/>
          </a:xfrm>
          <a:prstGeom prst="rect">
            <a:avLst/>
          </a:prstGeom>
          <a:noFill/>
          <a:ln>
            <a:noFill/>
          </a:ln>
        </p:spPr>
      </p:pic>
      <p:pic>
        <p:nvPicPr>
          <p:cNvPr id="256" name="Shape 256"/>
          <p:cNvPicPr preferRelativeResize="0"/>
          <p:nvPr/>
        </p:nvPicPr>
        <p:blipFill>
          <a:blip r:embed="rId7">
            <a:alphaModFix/>
          </a:blip>
          <a:stretch>
            <a:fillRect/>
          </a:stretch>
        </p:blipFill>
        <p:spPr>
          <a:xfrm>
            <a:off x="422802" y="1157098"/>
            <a:ext cx="2037975" cy="3624901"/>
          </a:xfrm>
          <a:prstGeom prst="rect">
            <a:avLst/>
          </a:prstGeom>
          <a:noFill/>
          <a:ln>
            <a:noFill/>
          </a:ln>
        </p:spPr>
      </p:pic>
      <p:cxnSp>
        <p:nvCxnSpPr>
          <p:cNvPr id="257" name="Shape 257"/>
          <p:cNvCxnSpPr/>
          <p:nvPr/>
        </p:nvCxnSpPr>
        <p:spPr>
          <a:xfrm flipH="1" rot="10800000">
            <a:off x="1624025" y="1918400"/>
            <a:ext cx="1025100" cy="713100"/>
          </a:xfrm>
          <a:prstGeom prst="straightConnector1">
            <a:avLst/>
          </a:prstGeom>
          <a:noFill/>
          <a:ln cap="flat" cmpd="sng" w="19050">
            <a:solidFill>
              <a:srgbClr val="67AE73"/>
            </a:solidFill>
            <a:prstDash val="solid"/>
            <a:round/>
            <a:headEnd len="lg" w="lg" type="none"/>
            <a:tailEnd len="lg" w="lg" type="none"/>
          </a:ln>
        </p:spPr>
      </p:cxnSp>
      <p:pic>
        <p:nvPicPr>
          <p:cNvPr id="258" name="Shape 258"/>
          <p:cNvPicPr preferRelativeResize="0"/>
          <p:nvPr/>
        </p:nvPicPr>
        <p:blipFill>
          <a:blip r:embed="rId8">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264" name="Shape 264"/>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265" name="Shape 26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266" name="Shape 266"/>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Le picto “commande” du header passe en vert (</a:t>
            </a:r>
            <a:r>
              <a:rPr lang="fr" sz="1000">
                <a:solidFill>
                  <a:srgbClr val="999999"/>
                </a:solidFill>
              </a:rPr>
              <a:t>#67ae73</a:t>
            </a:r>
            <a:r>
              <a:rPr lang="fr" sz="1000">
                <a:solidFill>
                  <a:srgbClr val="999999"/>
                </a:solidFill>
              </a:rPr>
              <a:t>) pour dire qu’il est sélectionné.</a:t>
            </a:r>
          </a:p>
          <a:p>
            <a:pPr lvl="0" marR="0" rtl="0" algn="l">
              <a:lnSpc>
                <a:spcPct val="115000"/>
              </a:lnSpc>
              <a:spcBef>
                <a:spcPts val="0"/>
              </a:spcBef>
              <a:spcAft>
                <a:spcPts val="1600"/>
              </a:spcAft>
              <a:buNone/>
            </a:pPr>
            <a:r>
              <a:rPr lang="fr" sz="1000">
                <a:solidFill>
                  <a:srgbClr val="999999"/>
                </a:solidFill>
              </a:rPr>
              <a:t>Lors du clic sur “affectées” ou “récupérées”, ceux-ci changent de couleur (</a:t>
            </a:r>
            <a:r>
              <a:rPr lang="fr" sz="1000">
                <a:solidFill>
                  <a:srgbClr val="999999"/>
                </a:solidFill>
              </a:rPr>
              <a:t>#67ae73</a:t>
            </a:r>
            <a:r>
              <a:rPr lang="fr" sz="1000">
                <a:solidFill>
                  <a:srgbClr val="999999"/>
                </a:solidFill>
              </a:rPr>
              <a:t>) et la barre verte du dessous s’anime sous le mot correspondant (vers la gauche ou vers la droite).</a:t>
            </a:r>
          </a:p>
          <a:p>
            <a:pPr lvl="0" marR="0" rtl="0" algn="l">
              <a:lnSpc>
                <a:spcPct val="115000"/>
              </a:lnSpc>
              <a:spcBef>
                <a:spcPts val="0"/>
              </a:spcBef>
              <a:spcAft>
                <a:spcPts val="1600"/>
              </a:spcAft>
              <a:buNone/>
            </a:pPr>
            <a:r>
              <a:rPr lang="fr" sz="1000">
                <a:solidFill>
                  <a:srgbClr val="999999"/>
                </a:solidFill>
              </a:rPr>
              <a:t>Le picto flèche perd 30% d’opacité au moment du clic.</a:t>
            </a:r>
          </a:p>
          <a:p>
            <a:pPr lvl="0" marR="0" rtl="0" algn="l">
              <a:lnSpc>
                <a:spcPct val="115000"/>
              </a:lnSpc>
              <a:spcBef>
                <a:spcPts val="0"/>
              </a:spcBef>
              <a:spcAft>
                <a:spcPts val="1600"/>
              </a:spcAft>
              <a:buNone/>
            </a:pPr>
            <a:r>
              <a:rPr lang="fr" sz="1000">
                <a:solidFill>
                  <a:srgbClr val="999999"/>
                </a:solidFill>
              </a:rPr>
              <a:t>Cette page permet d’avoir une vue map, qui change de la liste et d’avoir une idée de la proximité des commerçants. Cependant, par défaut, au clic sur le picto “commandes”, l’utilisateur est amené sur la liste des commandes et non sur la map.</a:t>
            </a:r>
          </a:p>
        </p:txBody>
      </p:sp>
      <p:sp>
        <p:nvSpPr>
          <p:cNvPr id="267" name="Shape 267"/>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D. Commandes - map</a:t>
            </a:r>
          </a:p>
        </p:txBody>
      </p:sp>
      <p:pic>
        <p:nvPicPr>
          <p:cNvPr id="268" name="Shape 268"/>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269" name="Shape 269"/>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270" name="Shape 270"/>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271" name="Shape 271"/>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272" name="Shape 272"/>
          <p:cNvPicPr preferRelativeResize="0"/>
          <p:nvPr/>
        </p:nvPicPr>
        <p:blipFill>
          <a:blip r:embed="rId7">
            <a:alphaModFix/>
          </a:blip>
          <a:stretch>
            <a:fillRect/>
          </a:stretch>
        </p:blipFill>
        <p:spPr>
          <a:xfrm>
            <a:off x="422800" y="1157099"/>
            <a:ext cx="2037975" cy="3624908"/>
          </a:xfrm>
          <a:prstGeom prst="rect">
            <a:avLst/>
          </a:prstGeom>
          <a:noFill/>
          <a:ln>
            <a:noFill/>
          </a:ln>
        </p:spPr>
      </p:pic>
      <p:cxnSp>
        <p:nvCxnSpPr>
          <p:cNvPr id="273" name="Shape 273"/>
          <p:cNvCxnSpPr/>
          <p:nvPr/>
        </p:nvCxnSpPr>
        <p:spPr>
          <a:xfrm>
            <a:off x="2293375" y="1531125"/>
            <a:ext cx="369600" cy="339300"/>
          </a:xfrm>
          <a:prstGeom prst="straightConnector1">
            <a:avLst/>
          </a:prstGeom>
          <a:noFill/>
          <a:ln cap="flat" cmpd="sng" w="19050">
            <a:solidFill>
              <a:srgbClr val="67AE73"/>
            </a:solidFill>
            <a:prstDash val="solid"/>
            <a:round/>
            <a:headEnd len="lg" w="lg" type="none"/>
            <a:tailEnd len="lg" w="lg" type="none"/>
          </a:ln>
        </p:spPr>
      </p:cxnSp>
      <p:cxnSp>
        <p:nvCxnSpPr>
          <p:cNvPr id="274" name="Shape 274"/>
          <p:cNvCxnSpPr/>
          <p:nvPr/>
        </p:nvCxnSpPr>
        <p:spPr>
          <a:xfrm>
            <a:off x="1418450" y="1796250"/>
            <a:ext cx="1244400" cy="479700"/>
          </a:xfrm>
          <a:prstGeom prst="straightConnector1">
            <a:avLst/>
          </a:prstGeom>
          <a:noFill/>
          <a:ln cap="flat" cmpd="sng" w="19050">
            <a:solidFill>
              <a:srgbClr val="67AE73"/>
            </a:solidFill>
            <a:prstDash val="solid"/>
            <a:round/>
            <a:headEnd len="lg" w="lg" type="none"/>
            <a:tailEnd len="lg" w="lg" type="none"/>
          </a:ln>
        </p:spPr>
      </p:cxnSp>
      <p:cxnSp>
        <p:nvCxnSpPr>
          <p:cNvPr id="275" name="Shape 275"/>
          <p:cNvCxnSpPr/>
          <p:nvPr/>
        </p:nvCxnSpPr>
        <p:spPr>
          <a:xfrm flipH="1" rot="10800000">
            <a:off x="2353025" y="2811500"/>
            <a:ext cx="309900" cy="1742100"/>
          </a:xfrm>
          <a:prstGeom prst="straightConnector1">
            <a:avLst/>
          </a:prstGeom>
          <a:noFill/>
          <a:ln cap="flat" cmpd="sng" w="19050">
            <a:solidFill>
              <a:srgbClr val="67AE73"/>
            </a:solidFill>
            <a:prstDash val="solid"/>
            <a:round/>
            <a:headEnd len="lg" w="lg" type="none"/>
            <a:tailEnd len="lg" w="lg" type="none"/>
          </a:ln>
        </p:spPr>
      </p:cxnSp>
      <p:pic>
        <p:nvPicPr>
          <p:cNvPr id="276" name="Shape 276"/>
          <p:cNvPicPr preferRelativeResize="0"/>
          <p:nvPr/>
        </p:nvPicPr>
        <p:blipFill>
          <a:blip r:embed="rId8">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282" name="Shape 282"/>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283" name="Shape 28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284" name="Shape 284"/>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Lorsqu’un picto de la map est sélectionné il change de couleur (</a:t>
            </a:r>
            <a:r>
              <a:rPr lang="fr" sz="1000">
                <a:solidFill>
                  <a:srgbClr val="999999"/>
                </a:solidFill>
              </a:rPr>
              <a:t>#67ae73</a:t>
            </a:r>
            <a:r>
              <a:rPr lang="fr" sz="1000">
                <a:solidFill>
                  <a:srgbClr val="999999"/>
                </a:solidFill>
              </a:rPr>
              <a:t>) et laisse apparaître des informations ainsi qu’un bouton. Ce bloc s’anime du bas vers le haut.</a:t>
            </a:r>
          </a:p>
          <a:p>
            <a:pPr lvl="0" marR="0" rtl="0" algn="l">
              <a:lnSpc>
                <a:spcPct val="115000"/>
              </a:lnSpc>
              <a:spcBef>
                <a:spcPts val="0"/>
              </a:spcBef>
              <a:spcAft>
                <a:spcPts val="1600"/>
              </a:spcAft>
              <a:buNone/>
            </a:pPr>
            <a:r>
              <a:rPr lang="fr" sz="1000">
                <a:solidFill>
                  <a:srgbClr val="999999"/>
                </a:solidFill>
              </a:rPr>
              <a:t>Le fond du bouton change de couleur au clic (</a:t>
            </a:r>
            <a:r>
              <a:rPr lang="fr" sz="1000">
                <a:solidFill>
                  <a:srgbClr val="999999"/>
                </a:solidFill>
              </a:rPr>
              <a:t>#</a:t>
            </a:r>
            <a:r>
              <a:rPr lang="fr" sz="1000">
                <a:solidFill>
                  <a:srgbClr val="999999"/>
                </a:solidFill>
              </a:rPr>
              <a:t>52935e).</a:t>
            </a:r>
          </a:p>
        </p:txBody>
      </p:sp>
      <p:sp>
        <p:nvSpPr>
          <p:cNvPr id="285" name="Shape 285"/>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D. Commandes - map</a:t>
            </a:r>
          </a:p>
        </p:txBody>
      </p:sp>
      <p:pic>
        <p:nvPicPr>
          <p:cNvPr id="286" name="Shape 286"/>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287" name="Shape 287"/>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288" name="Shape 288"/>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289" name="Shape 289"/>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290" name="Shape 290"/>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291" name="Shape 291"/>
          <p:cNvPicPr preferRelativeResize="0"/>
          <p:nvPr/>
        </p:nvPicPr>
        <p:blipFill>
          <a:blip r:embed="rId8">
            <a:alphaModFix/>
          </a:blip>
          <a:stretch>
            <a:fillRect/>
          </a:stretch>
        </p:blipFill>
        <p:spPr>
          <a:xfrm>
            <a:off x="422800" y="1157099"/>
            <a:ext cx="2037975" cy="3624901"/>
          </a:xfrm>
          <a:prstGeom prst="rect">
            <a:avLst/>
          </a:prstGeom>
          <a:noFill/>
          <a:ln>
            <a:noFill/>
          </a:ln>
        </p:spPr>
      </p:pic>
      <p:cxnSp>
        <p:nvCxnSpPr>
          <p:cNvPr id="292" name="Shape 292"/>
          <p:cNvCxnSpPr/>
          <p:nvPr/>
        </p:nvCxnSpPr>
        <p:spPr>
          <a:xfrm flipH="1" rot="10800000">
            <a:off x="2074625" y="2405550"/>
            <a:ext cx="558600" cy="2141400"/>
          </a:xfrm>
          <a:prstGeom prst="straightConnector1">
            <a:avLst/>
          </a:prstGeom>
          <a:noFill/>
          <a:ln cap="flat" cmpd="sng" w="19050">
            <a:solidFill>
              <a:srgbClr val="67AE73"/>
            </a:solidFill>
            <a:prstDash val="solid"/>
            <a:round/>
            <a:headEnd len="lg" w="lg" type="none"/>
            <a:tailEnd len="lg" w="lg" type="none"/>
          </a:ln>
        </p:spPr>
      </p:cxnSp>
      <p:pic>
        <p:nvPicPr>
          <p:cNvPr id="293" name="Shape 293"/>
          <p:cNvPicPr preferRelativeResize="0"/>
          <p:nvPr/>
        </p:nvPicPr>
        <p:blipFill>
          <a:blip r:embed="rId9">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299" name="Shape 299"/>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300" name="Shape 30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301" name="Shape 301"/>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rtl="0">
              <a:spcBef>
                <a:spcPts val="0"/>
              </a:spcBef>
              <a:buNone/>
            </a:pPr>
            <a:r>
              <a:rPr lang="fr" sz="1000">
                <a:solidFill>
                  <a:srgbClr val="999999"/>
                </a:solidFill>
              </a:rPr>
              <a:t>Le fond change de couleur au clic (</a:t>
            </a:r>
            <a:r>
              <a:rPr lang="fr" sz="1000">
                <a:solidFill>
                  <a:srgbClr val="999999"/>
                </a:solidFill>
              </a:rPr>
              <a:t>#</a:t>
            </a:r>
            <a:r>
              <a:rPr lang="fr" sz="1000">
                <a:solidFill>
                  <a:srgbClr val="999999"/>
                </a:solidFill>
              </a:rPr>
              <a:t>2e3243) et laisse apparaître la page correspondante de la droite vers la gauche.</a:t>
            </a:r>
          </a:p>
          <a:p>
            <a:pPr lvl="0" rtl="0">
              <a:spcBef>
                <a:spcPts val="0"/>
              </a:spcBef>
              <a:buNone/>
            </a:pPr>
            <a:r>
              <a:rPr lang="fr" sz="1000">
                <a:solidFill>
                  <a:srgbClr val="999999"/>
                </a:solidFill>
              </a:rPr>
              <a:t>Le fond du bouton change de couleur au clic (</a:t>
            </a:r>
            <a:r>
              <a:rPr lang="fr" sz="1000">
                <a:solidFill>
                  <a:srgbClr val="999999"/>
                </a:solidFill>
              </a:rPr>
              <a:t>#</a:t>
            </a:r>
            <a:r>
              <a:rPr lang="fr" sz="1000">
                <a:solidFill>
                  <a:srgbClr val="999999"/>
                </a:solidFill>
              </a:rPr>
              <a:t>52935e).</a:t>
            </a:r>
          </a:p>
          <a:p>
            <a:pPr lvl="0" rtl="0">
              <a:spcBef>
                <a:spcPts val="0"/>
              </a:spcBef>
              <a:buNone/>
            </a:pPr>
            <a:r>
              <a:rPr lang="fr" sz="1000">
                <a:solidFill>
                  <a:srgbClr val="999999"/>
                </a:solidFill>
              </a:rPr>
              <a:t>Le livreur peut naviguer de statut en statut (À réserver, Affectées, Récupérées). Selon le statut, le vocabulaire est différent. Si il est dans la rubrique :</a:t>
            </a:r>
          </a:p>
          <a:p>
            <a:pPr indent="-292100" lvl="0" marL="457200" rtl="0">
              <a:spcBef>
                <a:spcPts val="0"/>
              </a:spcBef>
              <a:buClr>
                <a:srgbClr val="999999"/>
              </a:buClr>
              <a:buSzPct val="100000"/>
              <a:buChar char="-"/>
            </a:pPr>
            <a:r>
              <a:rPr lang="fr" sz="1000">
                <a:solidFill>
                  <a:srgbClr val="999999"/>
                </a:solidFill>
              </a:rPr>
              <a:t>“À réserver”, le bouton “swip” s’appelle “</a:t>
            </a:r>
            <a:r>
              <a:rPr lang="fr" sz="1000" u="sng">
                <a:solidFill>
                  <a:srgbClr val="999999"/>
                </a:solidFill>
              </a:rPr>
              <a:t>Réserver</a:t>
            </a:r>
            <a:r>
              <a:rPr lang="fr" sz="1000">
                <a:solidFill>
                  <a:srgbClr val="999999"/>
                </a:solidFill>
              </a:rPr>
              <a:t>” </a:t>
            </a:r>
          </a:p>
          <a:p>
            <a:pPr indent="-292100" lvl="0" marL="457200" rtl="0">
              <a:spcBef>
                <a:spcPts val="0"/>
              </a:spcBef>
              <a:buClr>
                <a:srgbClr val="999999"/>
              </a:buClr>
              <a:buSzPct val="100000"/>
              <a:buChar char="-"/>
            </a:pPr>
            <a:r>
              <a:rPr lang="fr" sz="1000">
                <a:solidFill>
                  <a:srgbClr val="999999"/>
                </a:solidFill>
              </a:rPr>
              <a:t>“Affectées”, le bouton “swip” s’appelle “</a:t>
            </a:r>
            <a:r>
              <a:rPr lang="fr" sz="1000" u="sng">
                <a:solidFill>
                  <a:srgbClr val="999999"/>
                </a:solidFill>
              </a:rPr>
              <a:t>Récupérer</a:t>
            </a:r>
            <a:r>
              <a:rPr lang="fr" sz="1000">
                <a:solidFill>
                  <a:srgbClr val="999999"/>
                </a:solidFill>
              </a:rPr>
              <a:t>” </a:t>
            </a:r>
          </a:p>
          <a:p>
            <a:pPr indent="-292100" lvl="0" marL="457200" rtl="0">
              <a:spcBef>
                <a:spcPts val="0"/>
              </a:spcBef>
              <a:buClr>
                <a:srgbClr val="999999"/>
              </a:buClr>
              <a:buSzPct val="100000"/>
              <a:buChar char="-"/>
            </a:pPr>
            <a:r>
              <a:rPr lang="fr" sz="1000">
                <a:solidFill>
                  <a:srgbClr val="999999"/>
                </a:solidFill>
              </a:rPr>
              <a:t>“Récupérées”, le bouton “swip” s’appelle “</a:t>
            </a:r>
            <a:r>
              <a:rPr lang="fr" sz="1000" u="sng">
                <a:solidFill>
                  <a:srgbClr val="999999"/>
                </a:solidFill>
              </a:rPr>
              <a:t>Fin</a:t>
            </a:r>
            <a:r>
              <a:rPr lang="fr" sz="1000">
                <a:solidFill>
                  <a:srgbClr val="999999"/>
                </a:solidFill>
              </a:rPr>
              <a:t>” </a:t>
            </a:r>
          </a:p>
          <a:p>
            <a:pPr lvl="0" rtl="0">
              <a:spcBef>
                <a:spcPts val="0"/>
              </a:spcBef>
              <a:buNone/>
            </a:pPr>
            <a:r>
              <a:rPr lang="fr" sz="1000" u="sng">
                <a:solidFill>
                  <a:srgbClr val="999999"/>
                </a:solidFill>
              </a:rPr>
              <a:t>Cette règle s’applique également pour le mode Map</a:t>
            </a:r>
          </a:p>
        </p:txBody>
      </p:sp>
      <p:sp>
        <p:nvSpPr>
          <p:cNvPr id="302" name="Shape 302"/>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D. Commandes - tableau</a:t>
            </a:r>
          </a:p>
        </p:txBody>
      </p:sp>
      <p:pic>
        <p:nvPicPr>
          <p:cNvPr id="303" name="Shape 303"/>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304" name="Shape 304"/>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305" name="Shape 305"/>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306" name="Shape 306"/>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307" name="Shape 307"/>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308" name="Shape 308"/>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309" name="Shape 309"/>
          <p:cNvPicPr preferRelativeResize="0"/>
          <p:nvPr/>
        </p:nvPicPr>
        <p:blipFill>
          <a:blip r:embed="rId9">
            <a:alphaModFix/>
          </a:blip>
          <a:stretch>
            <a:fillRect/>
          </a:stretch>
        </p:blipFill>
        <p:spPr>
          <a:xfrm>
            <a:off x="422800" y="1157125"/>
            <a:ext cx="2037975" cy="3624888"/>
          </a:xfrm>
          <a:prstGeom prst="rect">
            <a:avLst/>
          </a:prstGeom>
          <a:noFill/>
          <a:ln>
            <a:noFill/>
          </a:ln>
        </p:spPr>
      </p:pic>
      <p:cxnSp>
        <p:nvCxnSpPr>
          <p:cNvPr id="310" name="Shape 310"/>
          <p:cNvCxnSpPr/>
          <p:nvPr/>
        </p:nvCxnSpPr>
        <p:spPr>
          <a:xfrm flipH="1" rot="10800000">
            <a:off x="2280100" y="2452400"/>
            <a:ext cx="375900" cy="1471500"/>
          </a:xfrm>
          <a:prstGeom prst="straightConnector1">
            <a:avLst/>
          </a:prstGeom>
          <a:noFill/>
          <a:ln cap="flat" cmpd="sng" w="19050">
            <a:solidFill>
              <a:srgbClr val="67AE73"/>
            </a:solidFill>
            <a:prstDash val="solid"/>
            <a:round/>
            <a:headEnd len="lg" w="lg" type="none"/>
            <a:tailEnd len="lg" w="lg" type="none"/>
          </a:ln>
        </p:spPr>
      </p:cxnSp>
      <p:pic>
        <p:nvPicPr>
          <p:cNvPr id="311" name="Shape 311"/>
          <p:cNvPicPr preferRelativeResize="0"/>
          <p:nvPr/>
        </p:nvPicPr>
        <p:blipFill>
          <a:blip r:embed="rId10">
            <a:alphaModFix/>
          </a:blip>
          <a:stretch>
            <a:fillRect/>
          </a:stretch>
        </p:blipFill>
        <p:spPr>
          <a:xfrm>
            <a:off x="7757399" y="171024"/>
            <a:ext cx="1229899" cy="231650"/>
          </a:xfrm>
          <a:prstGeom prst="rect">
            <a:avLst/>
          </a:prstGeom>
          <a:noFill/>
          <a:ln>
            <a:noFill/>
          </a:ln>
        </p:spPr>
      </p:pic>
      <p:cxnSp>
        <p:nvCxnSpPr>
          <p:cNvPr id="312" name="Shape 312"/>
          <p:cNvCxnSpPr/>
          <p:nvPr/>
        </p:nvCxnSpPr>
        <p:spPr>
          <a:xfrm flipH="1" rot="10800000">
            <a:off x="2051775" y="1918300"/>
            <a:ext cx="604200" cy="716700"/>
          </a:xfrm>
          <a:prstGeom prst="straightConnector1">
            <a:avLst/>
          </a:prstGeom>
          <a:noFill/>
          <a:ln cap="flat" cmpd="sng" w="19050">
            <a:solidFill>
              <a:srgbClr val="67AE73"/>
            </a:solidFill>
            <a:prstDash val="solid"/>
            <a:round/>
            <a:headEnd len="lg" w="lg" type="none"/>
            <a:tailEnd len="lg" w="lg"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fr">
                <a:solidFill>
                  <a:srgbClr val="67AE73"/>
                </a:solidFill>
              </a:rPr>
              <a:t>S</a:t>
            </a:r>
            <a:r>
              <a:rPr lang="fr">
                <a:solidFill>
                  <a:srgbClr val="67AE73"/>
                </a:solidFill>
              </a:rPr>
              <a:t>ommaire</a:t>
            </a:r>
          </a:p>
        </p:txBody>
      </p:sp>
      <p:sp>
        <p:nvSpPr>
          <p:cNvPr id="63" name="Shape 63"/>
          <p:cNvSpPr txBox="1"/>
          <p:nvPr>
            <p:ph idx="1" type="body"/>
          </p:nvPr>
        </p:nvSpPr>
        <p:spPr>
          <a:xfrm>
            <a:off x="311700" y="1152475"/>
            <a:ext cx="3784800" cy="3416400"/>
          </a:xfrm>
          <a:prstGeom prst="rect">
            <a:avLst/>
          </a:prstGeom>
        </p:spPr>
        <p:txBody>
          <a:bodyPr anchorCtr="0" anchor="t" bIns="91425" lIns="91425" rIns="91425" tIns="91425">
            <a:noAutofit/>
          </a:bodyPr>
          <a:lstStyle/>
          <a:p>
            <a:pPr indent="-317500" lvl="0" marL="457200" rtl="0">
              <a:spcBef>
                <a:spcPts val="0"/>
              </a:spcBef>
              <a:buClr>
                <a:srgbClr val="999999"/>
              </a:buClr>
              <a:buSzPct val="100000"/>
              <a:buAutoNum type="romanUcPeriod"/>
            </a:pPr>
            <a:r>
              <a:rPr lang="fr" sz="1400">
                <a:solidFill>
                  <a:srgbClr val="999999"/>
                </a:solidFill>
              </a:rPr>
              <a:t>Généralités</a:t>
            </a:r>
            <a:r>
              <a:rPr lang="fr" sz="1200">
                <a:solidFill>
                  <a:srgbClr val="999999"/>
                </a:solidFill>
              </a:rPr>
              <a:t> </a:t>
            </a:r>
            <a:r>
              <a:rPr lang="fr" sz="1200">
                <a:solidFill>
                  <a:srgbClr val="D9D9D9"/>
                </a:solidFill>
              </a:rPr>
              <a:t>(p.3)</a:t>
            </a:r>
          </a:p>
          <a:p>
            <a:pPr indent="-317500" lvl="0" marL="457200" rtl="0">
              <a:spcBef>
                <a:spcPts val="0"/>
              </a:spcBef>
              <a:buClr>
                <a:srgbClr val="999999"/>
              </a:buClr>
              <a:buSzPct val="100000"/>
              <a:buAutoNum type="romanUcPeriod"/>
            </a:pPr>
            <a:r>
              <a:rPr lang="fr" sz="1400">
                <a:solidFill>
                  <a:srgbClr val="999999"/>
                </a:solidFill>
              </a:rPr>
              <a:t>Arborescence et chemin de fer de l’application</a:t>
            </a:r>
            <a:r>
              <a:rPr lang="fr" sz="1200">
                <a:solidFill>
                  <a:srgbClr val="999999"/>
                </a:solidFill>
              </a:rPr>
              <a:t> </a:t>
            </a:r>
            <a:r>
              <a:rPr lang="fr" sz="1200">
                <a:solidFill>
                  <a:srgbClr val="D9D9D9"/>
                </a:solidFill>
              </a:rPr>
              <a:t>(p.4-5)</a:t>
            </a:r>
          </a:p>
          <a:p>
            <a:pPr indent="-317500" lvl="0" marL="457200" rtl="0">
              <a:spcBef>
                <a:spcPts val="0"/>
              </a:spcBef>
              <a:buClr>
                <a:srgbClr val="999999"/>
              </a:buClr>
              <a:buSzPct val="100000"/>
              <a:buAutoNum type="romanUcPeriod"/>
            </a:pPr>
            <a:r>
              <a:rPr lang="fr" sz="1400">
                <a:solidFill>
                  <a:srgbClr val="999999"/>
                </a:solidFill>
              </a:rPr>
              <a:t>Pages </a:t>
            </a:r>
            <a:r>
              <a:rPr lang="fr" sz="1200">
                <a:solidFill>
                  <a:srgbClr val="D9D9D9"/>
                </a:solidFill>
              </a:rPr>
              <a:t>(p.6)</a:t>
            </a:r>
          </a:p>
          <a:p>
            <a:pPr indent="-292100" lvl="1" marL="914400" rtl="0">
              <a:spcBef>
                <a:spcPts val="0"/>
              </a:spcBef>
              <a:buClr>
                <a:srgbClr val="999999"/>
              </a:buClr>
              <a:buSzPct val="100000"/>
              <a:buAutoNum type="alphaUcPeriod"/>
            </a:pPr>
            <a:r>
              <a:rPr lang="fr" sz="1000">
                <a:solidFill>
                  <a:srgbClr val="999999"/>
                </a:solidFill>
              </a:rPr>
              <a:t>Connexion</a:t>
            </a:r>
            <a:r>
              <a:rPr lang="fr" sz="800">
                <a:solidFill>
                  <a:srgbClr val="999999"/>
                </a:solidFill>
              </a:rPr>
              <a:t> </a:t>
            </a:r>
            <a:r>
              <a:rPr lang="fr" sz="800">
                <a:solidFill>
                  <a:srgbClr val="D9D9D9"/>
                </a:solidFill>
              </a:rPr>
              <a:t>(p.6-7)</a:t>
            </a:r>
          </a:p>
          <a:p>
            <a:pPr indent="-292100" lvl="1" marL="914400" rtl="0">
              <a:spcBef>
                <a:spcPts val="0"/>
              </a:spcBef>
              <a:buClr>
                <a:srgbClr val="999999"/>
              </a:buClr>
              <a:buSzPct val="100000"/>
              <a:buAutoNum type="alphaUcPeriod"/>
            </a:pPr>
            <a:r>
              <a:rPr lang="fr" sz="1000">
                <a:solidFill>
                  <a:srgbClr val="999999"/>
                </a:solidFill>
              </a:rPr>
              <a:t>Véhicule associé</a:t>
            </a:r>
            <a:r>
              <a:rPr lang="fr" sz="800">
                <a:solidFill>
                  <a:srgbClr val="999999"/>
                </a:solidFill>
              </a:rPr>
              <a:t> </a:t>
            </a:r>
            <a:r>
              <a:rPr lang="fr" sz="800">
                <a:solidFill>
                  <a:srgbClr val="D9D9D9"/>
                </a:solidFill>
              </a:rPr>
              <a:t>(p.8-10)</a:t>
            </a:r>
          </a:p>
          <a:p>
            <a:pPr indent="-292100" lvl="1" marL="914400" rtl="0">
              <a:spcBef>
                <a:spcPts val="0"/>
              </a:spcBef>
              <a:buClr>
                <a:srgbClr val="999999"/>
              </a:buClr>
              <a:buSzPct val="100000"/>
              <a:buAutoNum type="alphaUcPeriod"/>
            </a:pPr>
            <a:r>
              <a:rPr lang="fr" sz="1000">
                <a:solidFill>
                  <a:srgbClr val="999999"/>
                </a:solidFill>
              </a:rPr>
              <a:t>Tableau de bord </a:t>
            </a:r>
            <a:r>
              <a:rPr lang="fr" sz="800">
                <a:solidFill>
                  <a:srgbClr val="D9D9D9"/>
                </a:solidFill>
              </a:rPr>
              <a:t>(p.11-16)</a:t>
            </a:r>
          </a:p>
          <a:p>
            <a:pPr indent="-292100" lvl="1" marL="914400" rtl="0">
              <a:spcBef>
                <a:spcPts val="0"/>
              </a:spcBef>
              <a:buClr>
                <a:srgbClr val="999999"/>
              </a:buClr>
              <a:buSzPct val="100000"/>
              <a:buAutoNum type="alphaUcPeriod"/>
            </a:pPr>
            <a:r>
              <a:rPr lang="fr" sz="1000">
                <a:solidFill>
                  <a:srgbClr val="999999"/>
                </a:solidFill>
              </a:rPr>
              <a:t>Commandes (map / tableau)</a:t>
            </a:r>
            <a:r>
              <a:rPr lang="fr" sz="800">
                <a:solidFill>
                  <a:srgbClr val="999999"/>
                </a:solidFill>
              </a:rPr>
              <a:t> </a:t>
            </a:r>
            <a:r>
              <a:rPr lang="fr" sz="800">
                <a:solidFill>
                  <a:srgbClr val="D9D9D9"/>
                </a:solidFill>
              </a:rPr>
              <a:t>(p.17-19)</a:t>
            </a:r>
          </a:p>
          <a:p>
            <a:pPr indent="-292100" lvl="1" marL="914400" rtl="0">
              <a:spcBef>
                <a:spcPts val="0"/>
              </a:spcBef>
              <a:buClr>
                <a:srgbClr val="999999"/>
              </a:buClr>
              <a:buSzPct val="100000"/>
              <a:buAutoNum type="alphaUcPeriod"/>
            </a:pPr>
            <a:r>
              <a:rPr lang="fr" sz="1000">
                <a:solidFill>
                  <a:srgbClr val="999999"/>
                </a:solidFill>
              </a:rPr>
              <a:t>Fiche d’une commande</a:t>
            </a:r>
            <a:r>
              <a:rPr lang="fr" sz="800">
                <a:solidFill>
                  <a:srgbClr val="999999"/>
                </a:solidFill>
              </a:rPr>
              <a:t> </a:t>
            </a:r>
            <a:r>
              <a:rPr lang="fr" sz="800">
                <a:solidFill>
                  <a:srgbClr val="D9D9D9"/>
                </a:solidFill>
              </a:rPr>
              <a:t>(p.20-22)</a:t>
            </a:r>
          </a:p>
          <a:p>
            <a:pPr indent="-292100" lvl="1" marL="914400" rtl="0">
              <a:spcBef>
                <a:spcPts val="0"/>
              </a:spcBef>
              <a:buClr>
                <a:srgbClr val="999999"/>
              </a:buClr>
              <a:buSzPct val="100000"/>
              <a:buAutoNum type="alphaUcPeriod"/>
            </a:pPr>
            <a:r>
              <a:rPr lang="fr" sz="1000">
                <a:solidFill>
                  <a:srgbClr val="999999"/>
                </a:solidFill>
              </a:rPr>
              <a:t>Finalisation d’une commande </a:t>
            </a:r>
            <a:r>
              <a:rPr lang="fr" sz="800">
                <a:solidFill>
                  <a:srgbClr val="D9D9D9"/>
                </a:solidFill>
              </a:rPr>
              <a:t>(p.23-25)</a:t>
            </a:r>
          </a:p>
          <a:p>
            <a:pPr indent="-292100" lvl="1" marL="914400" rtl="0">
              <a:spcBef>
                <a:spcPts val="0"/>
              </a:spcBef>
              <a:buClr>
                <a:srgbClr val="999999"/>
              </a:buClr>
              <a:buSzPct val="100000"/>
              <a:buAutoNum type="alphaUcPeriod"/>
            </a:pPr>
            <a:r>
              <a:rPr lang="fr" sz="1000">
                <a:solidFill>
                  <a:srgbClr val="999999"/>
                </a:solidFill>
              </a:rPr>
              <a:t>Historique</a:t>
            </a:r>
            <a:r>
              <a:rPr lang="fr" sz="800">
                <a:solidFill>
                  <a:srgbClr val="999999"/>
                </a:solidFill>
              </a:rPr>
              <a:t> </a:t>
            </a:r>
            <a:r>
              <a:rPr lang="fr" sz="800">
                <a:solidFill>
                  <a:srgbClr val="D9D9D9"/>
                </a:solidFill>
              </a:rPr>
              <a:t>(p.26)</a:t>
            </a:r>
          </a:p>
          <a:p>
            <a:pPr indent="-292100" lvl="1" marL="914400" rtl="0">
              <a:spcBef>
                <a:spcPts val="0"/>
              </a:spcBef>
              <a:buClr>
                <a:srgbClr val="999999"/>
              </a:buClr>
              <a:buSzPct val="100000"/>
              <a:buAutoNum type="alphaUcPeriod"/>
            </a:pPr>
            <a:r>
              <a:rPr lang="fr" sz="1000">
                <a:solidFill>
                  <a:srgbClr val="999999"/>
                </a:solidFill>
              </a:rPr>
              <a:t>Notifications </a:t>
            </a:r>
            <a:r>
              <a:rPr lang="fr" sz="800">
                <a:solidFill>
                  <a:srgbClr val="D9D9D9"/>
                </a:solidFill>
              </a:rPr>
              <a:t>(p.27-28)</a:t>
            </a:r>
          </a:p>
          <a:p>
            <a:pPr indent="-292100" lvl="1" marL="914400" rtl="0">
              <a:spcBef>
                <a:spcPts val="0"/>
              </a:spcBef>
              <a:buClr>
                <a:srgbClr val="999999"/>
              </a:buClr>
              <a:buSzPct val="100000"/>
              <a:buAutoNum type="alphaUcPeriod"/>
            </a:pPr>
            <a:r>
              <a:rPr lang="fr" sz="1000">
                <a:solidFill>
                  <a:srgbClr val="999999"/>
                </a:solidFill>
              </a:rPr>
              <a:t>Planning théorique </a:t>
            </a:r>
            <a:r>
              <a:rPr lang="fr" sz="800">
                <a:solidFill>
                  <a:srgbClr val="D9D9D9"/>
                </a:solidFill>
              </a:rPr>
              <a:t>(p.29)</a:t>
            </a:r>
          </a:p>
          <a:p>
            <a:pPr indent="-292100" lvl="1" marL="914400" rtl="0">
              <a:spcBef>
                <a:spcPts val="0"/>
              </a:spcBef>
              <a:buClr>
                <a:srgbClr val="999999"/>
              </a:buClr>
              <a:buSzPct val="100000"/>
              <a:buAutoNum type="alphaUcPeriod"/>
            </a:pPr>
            <a:r>
              <a:rPr lang="fr" sz="1000">
                <a:solidFill>
                  <a:srgbClr val="999999"/>
                </a:solidFill>
              </a:rPr>
              <a:t>Profil </a:t>
            </a:r>
            <a:r>
              <a:rPr lang="fr" sz="800">
                <a:solidFill>
                  <a:srgbClr val="D9D9D9"/>
                </a:solidFill>
              </a:rPr>
              <a:t>(p.30)</a:t>
            </a:r>
          </a:p>
          <a:p>
            <a:pPr indent="-292100" lvl="1" marL="914400" rtl="0">
              <a:spcBef>
                <a:spcPts val="0"/>
              </a:spcBef>
              <a:buClr>
                <a:srgbClr val="999999"/>
              </a:buClr>
              <a:buSzPct val="100000"/>
              <a:buAutoNum type="alphaUcPeriod"/>
            </a:pPr>
            <a:r>
              <a:rPr lang="fr" sz="1000">
                <a:solidFill>
                  <a:srgbClr val="999999"/>
                </a:solidFill>
              </a:rPr>
              <a:t>Statistiques</a:t>
            </a:r>
            <a:r>
              <a:rPr lang="fr" sz="800">
                <a:solidFill>
                  <a:srgbClr val="999999"/>
                </a:solidFill>
              </a:rPr>
              <a:t> </a:t>
            </a:r>
            <a:r>
              <a:rPr lang="fr" sz="800">
                <a:solidFill>
                  <a:srgbClr val="D9D9D9"/>
                </a:solidFill>
              </a:rPr>
              <a:t>(p.31-33)</a:t>
            </a:r>
          </a:p>
          <a:p>
            <a:pPr lvl="0" rtl="0">
              <a:spcBef>
                <a:spcPts val="0"/>
              </a:spcBef>
              <a:buNone/>
            </a:pPr>
            <a:r>
              <a:t/>
            </a:r>
            <a:endParaRPr sz="1400">
              <a:solidFill>
                <a:srgbClr val="999999"/>
              </a:solidFill>
            </a:endParaRPr>
          </a:p>
        </p:txBody>
      </p:sp>
      <p:sp>
        <p:nvSpPr>
          <p:cNvPr id="64" name="Shape 64"/>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65" name="Shape 6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pic>
        <p:nvPicPr>
          <p:cNvPr id="66" name="Shape 66"/>
          <p:cNvPicPr preferRelativeResize="0"/>
          <p:nvPr/>
        </p:nvPicPr>
        <p:blipFill>
          <a:blip r:embed="rId3">
            <a:alphaModFix/>
          </a:blip>
          <a:stretch>
            <a:fillRect/>
          </a:stretch>
        </p:blipFill>
        <p:spPr>
          <a:xfrm>
            <a:off x="7757399" y="171024"/>
            <a:ext cx="1229899" cy="231650"/>
          </a:xfrm>
          <a:prstGeom prst="rect">
            <a:avLst/>
          </a:prstGeom>
          <a:noFill/>
          <a:ln>
            <a:noFill/>
          </a:ln>
        </p:spPr>
      </p:pic>
      <p:sp>
        <p:nvSpPr>
          <p:cNvPr id="67" name="Shape 67"/>
          <p:cNvSpPr txBox="1"/>
          <p:nvPr>
            <p:ph idx="1" type="body"/>
          </p:nvPr>
        </p:nvSpPr>
        <p:spPr>
          <a:xfrm>
            <a:off x="4560300" y="1152475"/>
            <a:ext cx="3548400" cy="3416400"/>
          </a:xfrm>
          <a:prstGeom prst="rect">
            <a:avLst/>
          </a:prstGeom>
        </p:spPr>
        <p:txBody>
          <a:bodyPr anchorCtr="0" anchor="t" bIns="91425" lIns="91425" rIns="91425" tIns="91425">
            <a:noAutofit/>
          </a:bodyPr>
          <a:lstStyle/>
          <a:p>
            <a:pPr lvl="0" rtl="0">
              <a:spcBef>
                <a:spcPts val="0"/>
              </a:spcBef>
              <a:buNone/>
            </a:pPr>
            <a:r>
              <a:rPr lang="fr" sz="1400">
                <a:solidFill>
                  <a:srgbClr val="999999"/>
                </a:solidFill>
              </a:rPr>
              <a:t>IV.    Pages site mobile </a:t>
            </a:r>
            <a:r>
              <a:rPr lang="fr" sz="1200">
                <a:solidFill>
                  <a:srgbClr val="D9D9D9"/>
                </a:solidFill>
              </a:rPr>
              <a:t>(p.34)</a:t>
            </a:r>
          </a:p>
          <a:p>
            <a:pPr indent="-292100" lvl="1" marL="914400" rtl="0">
              <a:spcBef>
                <a:spcPts val="0"/>
              </a:spcBef>
              <a:buClr>
                <a:srgbClr val="999999"/>
              </a:buClr>
              <a:buSzPct val="100000"/>
              <a:buAutoNum type="alphaUcPeriod"/>
            </a:pPr>
            <a:r>
              <a:rPr lang="fr" sz="1000">
                <a:solidFill>
                  <a:srgbClr val="999999"/>
                </a:solidFill>
              </a:rPr>
              <a:t>Suivi de commande</a:t>
            </a:r>
            <a:r>
              <a:rPr lang="fr" sz="800">
                <a:solidFill>
                  <a:srgbClr val="999999"/>
                </a:solidFill>
              </a:rPr>
              <a:t> </a:t>
            </a:r>
            <a:r>
              <a:rPr lang="fr" sz="800">
                <a:solidFill>
                  <a:srgbClr val="D9D9D9"/>
                </a:solidFill>
              </a:rPr>
              <a:t>(p.34)</a:t>
            </a:r>
          </a:p>
          <a:p>
            <a:pPr indent="-292100" lvl="1" marL="914400" rtl="0">
              <a:spcBef>
                <a:spcPts val="0"/>
              </a:spcBef>
              <a:buClr>
                <a:srgbClr val="999999"/>
              </a:buClr>
              <a:buSzPct val="100000"/>
              <a:buAutoNum type="alphaUcPeriod"/>
            </a:pPr>
            <a:r>
              <a:rPr lang="fr" sz="1000">
                <a:solidFill>
                  <a:srgbClr val="999999"/>
                </a:solidFill>
              </a:rPr>
              <a:t>Notation livreur</a:t>
            </a:r>
            <a:r>
              <a:rPr lang="fr" sz="800">
                <a:solidFill>
                  <a:srgbClr val="999999"/>
                </a:solidFill>
              </a:rPr>
              <a:t> </a:t>
            </a:r>
            <a:r>
              <a:rPr lang="fr" sz="800">
                <a:solidFill>
                  <a:srgbClr val="D9D9D9"/>
                </a:solidFill>
              </a:rPr>
              <a:t>(p.35-37)</a:t>
            </a:r>
          </a:p>
          <a:p>
            <a:pPr lvl="0" rtl="0">
              <a:spcBef>
                <a:spcPts val="0"/>
              </a:spcBef>
              <a:buNone/>
            </a:pPr>
            <a:r>
              <a:t/>
            </a:r>
            <a:endParaRPr sz="1400">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318" name="Shape 318"/>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319" name="Shape 3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320" name="Shape 320"/>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Les pictos perdent 50% d’opacité lorsqu’on clique dessus.</a:t>
            </a:r>
          </a:p>
          <a:p>
            <a:pPr lvl="0">
              <a:spcBef>
                <a:spcPts val="0"/>
              </a:spcBef>
              <a:buClr>
                <a:schemeClr val="dk1"/>
              </a:buClr>
              <a:buSzPct val="110000"/>
              <a:buFont typeface="Arial"/>
              <a:buNone/>
            </a:pPr>
            <a:r>
              <a:rPr lang="fr" sz="1000">
                <a:solidFill>
                  <a:srgbClr val="999999"/>
                </a:solidFill>
              </a:rPr>
              <a:t>Le fond du bouton change de couleur au clic (</a:t>
            </a:r>
            <a:r>
              <a:rPr lang="fr" sz="1000">
                <a:solidFill>
                  <a:srgbClr val="999999"/>
                </a:solidFill>
              </a:rPr>
              <a:t>#</a:t>
            </a:r>
            <a:r>
              <a:rPr lang="fr" sz="1000">
                <a:solidFill>
                  <a:srgbClr val="999999"/>
                </a:solidFill>
              </a:rPr>
              <a:t>52935e) et ce pour tous les boutons identiques.</a:t>
            </a:r>
          </a:p>
          <a:p>
            <a:pPr lvl="0">
              <a:spcBef>
                <a:spcPts val="0"/>
              </a:spcBef>
              <a:buClr>
                <a:schemeClr val="dk1"/>
              </a:buClr>
              <a:buSzPct val="110000"/>
              <a:buFont typeface="Arial"/>
              <a:buNone/>
            </a:pPr>
            <a:r>
              <a:rPr lang="fr" sz="1000">
                <a:solidFill>
                  <a:srgbClr val="999999"/>
                </a:solidFill>
              </a:rPr>
              <a:t>Le statut de la commande se situe dans le bandeau sous le header. Ils peuvent être :</a:t>
            </a:r>
          </a:p>
          <a:p>
            <a:pPr indent="-292100" lvl="0" marL="457200" rtl="0">
              <a:spcBef>
                <a:spcPts val="0"/>
              </a:spcBef>
              <a:buClr>
                <a:srgbClr val="999999"/>
              </a:buClr>
              <a:buSzPct val="100000"/>
              <a:buChar char="-"/>
            </a:pPr>
            <a:r>
              <a:rPr lang="fr" sz="1000">
                <a:solidFill>
                  <a:srgbClr val="999999"/>
                </a:solidFill>
              </a:rPr>
              <a:t>“À réserver” / CTA : “RÉSERVER”</a:t>
            </a:r>
          </a:p>
          <a:p>
            <a:pPr indent="-292100" lvl="0" marL="457200" rtl="0">
              <a:spcBef>
                <a:spcPts val="0"/>
              </a:spcBef>
              <a:buClr>
                <a:srgbClr val="999999"/>
              </a:buClr>
              <a:buSzPct val="100000"/>
              <a:buChar char="-"/>
            </a:pPr>
            <a:r>
              <a:rPr lang="fr" sz="1000">
                <a:solidFill>
                  <a:srgbClr val="999999"/>
                </a:solidFill>
              </a:rPr>
              <a:t>“Affectée” / CTA : “RÉCUPÉRER”</a:t>
            </a:r>
          </a:p>
          <a:p>
            <a:pPr indent="-292100" lvl="0" marL="457200" rtl="0">
              <a:spcBef>
                <a:spcPts val="0"/>
              </a:spcBef>
              <a:buClr>
                <a:srgbClr val="999999"/>
              </a:buClr>
              <a:buSzPct val="100000"/>
              <a:buChar char="-"/>
            </a:pPr>
            <a:r>
              <a:rPr lang="fr" sz="1000">
                <a:solidFill>
                  <a:srgbClr val="999999"/>
                </a:solidFill>
              </a:rPr>
              <a:t>“Récupérée” / CTA : “FIN”</a:t>
            </a:r>
          </a:p>
        </p:txBody>
      </p:sp>
      <p:sp>
        <p:nvSpPr>
          <p:cNvPr id="321" name="Shape 321"/>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E. Fiche d’une commande </a:t>
            </a:r>
          </a:p>
        </p:txBody>
      </p:sp>
      <p:pic>
        <p:nvPicPr>
          <p:cNvPr id="322" name="Shape 322"/>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323" name="Shape 323"/>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324" name="Shape 324"/>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325" name="Shape 325"/>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326" name="Shape 326"/>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327" name="Shape 327"/>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328" name="Shape 328"/>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329" name="Shape 329"/>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330" name="Shape 330"/>
          <p:cNvPicPr preferRelativeResize="0"/>
          <p:nvPr/>
        </p:nvPicPr>
        <p:blipFill>
          <a:blip r:embed="rId11">
            <a:alphaModFix/>
          </a:blip>
          <a:stretch>
            <a:fillRect/>
          </a:stretch>
        </p:blipFill>
        <p:spPr>
          <a:xfrm>
            <a:off x="422801" y="1157099"/>
            <a:ext cx="2037975" cy="3624918"/>
          </a:xfrm>
          <a:prstGeom prst="rect">
            <a:avLst/>
          </a:prstGeom>
          <a:noFill/>
          <a:ln>
            <a:noFill/>
          </a:ln>
        </p:spPr>
      </p:pic>
      <p:cxnSp>
        <p:nvCxnSpPr>
          <p:cNvPr id="331" name="Shape 331"/>
          <p:cNvCxnSpPr/>
          <p:nvPr/>
        </p:nvCxnSpPr>
        <p:spPr>
          <a:xfrm flipH="1" rot="10800000">
            <a:off x="2375000" y="1904025"/>
            <a:ext cx="253500" cy="239100"/>
          </a:xfrm>
          <a:prstGeom prst="straightConnector1">
            <a:avLst/>
          </a:prstGeom>
          <a:noFill/>
          <a:ln cap="flat" cmpd="sng" w="19050">
            <a:solidFill>
              <a:srgbClr val="67AE73"/>
            </a:solidFill>
            <a:prstDash val="solid"/>
            <a:round/>
            <a:headEnd len="lg" w="lg" type="none"/>
            <a:tailEnd len="lg" w="lg" type="none"/>
          </a:ln>
        </p:spPr>
      </p:cxnSp>
      <p:cxnSp>
        <p:nvCxnSpPr>
          <p:cNvPr id="332" name="Shape 332"/>
          <p:cNvCxnSpPr/>
          <p:nvPr/>
        </p:nvCxnSpPr>
        <p:spPr>
          <a:xfrm flipH="1" rot="10800000">
            <a:off x="2150150" y="2248225"/>
            <a:ext cx="478500" cy="2213700"/>
          </a:xfrm>
          <a:prstGeom prst="straightConnector1">
            <a:avLst/>
          </a:prstGeom>
          <a:noFill/>
          <a:ln cap="flat" cmpd="sng" w="19050">
            <a:solidFill>
              <a:srgbClr val="67AE73"/>
            </a:solidFill>
            <a:prstDash val="solid"/>
            <a:round/>
            <a:headEnd len="lg" w="lg" type="none"/>
            <a:tailEnd len="lg" w="lg" type="none"/>
          </a:ln>
        </p:spPr>
      </p:cxnSp>
      <p:pic>
        <p:nvPicPr>
          <p:cNvPr id="333" name="Shape 333"/>
          <p:cNvPicPr preferRelativeResize="0"/>
          <p:nvPr/>
        </p:nvPicPr>
        <p:blipFill>
          <a:blip r:embed="rId12">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339" name="Shape 339"/>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340" name="Shape 3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341" name="Shape 341"/>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Les boutons “Annuler”, “Appeler” perdent 20% d’opacité au clic et leur fond passe du blanc au gris clair </a:t>
            </a:r>
            <a:r>
              <a:rPr lang="fr" sz="1000">
                <a:solidFill>
                  <a:srgbClr val="999999"/>
                </a:solidFill>
              </a:rPr>
              <a:t>#</a:t>
            </a:r>
            <a:r>
              <a:rPr lang="fr" sz="1000">
                <a:solidFill>
                  <a:srgbClr val="999999"/>
                </a:solidFill>
              </a:rPr>
              <a:t>fafafa. Cette règle s’applique à toutes les pop-ups de l’application, également sur la connexion quand les identifiants sont incorrects.</a:t>
            </a:r>
          </a:p>
          <a:p>
            <a:pPr lvl="0" marR="0" rtl="0" algn="l">
              <a:lnSpc>
                <a:spcPct val="115000"/>
              </a:lnSpc>
              <a:spcBef>
                <a:spcPts val="0"/>
              </a:spcBef>
              <a:spcAft>
                <a:spcPts val="1600"/>
              </a:spcAft>
              <a:buNone/>
            </a:pPr>
            <a:r>
              <a:rPr lang="fr" sz="1000">
                <a:solidFill>
                  <a:srgbClr val="999999"/>
                </a:solidFill>
              </a:rPr>
              <a:t>Cette page apparaît lors du clic sur le picto téléphone.</a:t>
            </a:r>
          </a:p>
        </p:txBody>
      </p:sp>
      <p:sp>
        <p:nvSpPr>
          <p:cNvPr id="342" name="Shape 342"/>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E. Fiche d’une commande </a:t>
            </a:r>
          </a:p>
        </p:txBody>
      </p:sp>
      <p:pic>
        <p:nvPicPr>
          <p:cNvPr id="343" name="Shape 343"/>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344" name="Shape 344"/>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345" name="Shape 345"/>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346" name="Shape 346"/>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347" name="Shape 347"/>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348" name="Shape 348"/>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349" name="Shape 349"/>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350" name="Shape 350"/>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351" name="Shape 351"/>
          <p:cNvPicPr preferRelativeResize="0"/>
          <p:nvPr/>
        </p:nvPicPr>
        <p:blipFill>
          <a:blip r:embed="rId11">
            <a:alphaModFix/>
          </a:blip>
          <a:stretch>
            <a:fillRect/>
          </a:stretch>
        </p:blipFill>
        <p:spPr>
          <a:xfrm>
            <a:off x="422796" y="1157075"/>
            <a:ext cx="2037975" cy="3624908"/>
          </a:xfrm>
          <a:prstGeom prst="rect">
            <a:avLst/>
          </a:prstGeom>
          <a:noFill/>
          <a:ln>
            <a:noFill/>
          </a:ln>
        </p:spPr>
      </p:pic>
      <p:cxnSp>
        <p:nvCxnSpPr>
          <p:cNvPr id="352" name="Shape 352"/>
          <p:cNvCxnSpPr/>
          <p:nvPr/>
        </p:nvCxnSpPr>
        <p:spPr>
          <a:xfrm flipH="1" rot="10800000">
            <a:off x="2136100" y="1908600"/>
            <a:ext cx="497400" cy="1204200"/>
          </a:xfrm>
          <a:prstGeom prst="straightConnector1">
            <a:avLst/>
          </a:prstGeom>
          <a:noFill/>
          <a:ln cap="flat" cmpd="sng" w="19050">
            <a:solidFill>
              <a:srgbClr val="67AE73"/>
            </a:solidFill>
            <a:prstDash val="solid"/>
            <a:round/>
            <a:headEnd len="lg" w="lg" type="none"/>
            <a:tailEnd len="lg" w="lg" type="none"/>
          </a:ln>
        </p:spPr>
      </p:cxnSp>
      <p:pic>
        <p:nvPicPr>
          <p:cNvPr id="353" name="Shape 353"/>
          <p:cNvPicPr preferRelativeResize="0"/>
          <p:nvPr/>
        </p:nvPicPr>
        <p:blipFill>
          <a:blip r:embed="rId12">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sp>
        <p:nvSpPr>
          <p:cNvPr id="358" name="Shape 35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359" name="Shape 359"/>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360" name="Shape 36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361" name="Shape 361"/>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Les boutons “Annuler”, “Appeler” perdent 20% d’opacité au clic et leur fond passe du blanc au gris clair </a:t>
            </a:r>
            <a:r>
              <a:rPr lang="fr" sz="1000">
                <a:solidFill>
                  <a:srgbClr val="999999"/>
                </a:solidFill>
              </a:rPr>
              <a:t>#</a:t>
            </a:r>
            <a:r>
              <a:rPr lang="fr" sz="1000">
                <a:solidFill>
                  <a:srgbClr val="999999"/>
                </a:solidFill>
              </a:rPr>
              <a:t>fafafa. Cette règle s’applique à toutes les pop-ups de l’application, également sur la connexion quand les identifiants sont incorrects.</a:t>
            </a:r>
          </a:p>
          <a:p>
            <a:pPr lvl="0" rtl="0">
              <a:spcBef>
                <a:spcPts val="0"/>
              </a:spcBef>
              <a:buClr>
                <a:schemeClr val="dk1"/>
              </a:buClr>
              <a:buSzPct val="110000"/>
              <a:buFont typeface="Arial"/>
              <a:buNone/>
            </a:pPr>
            <a:r>
              <a:rPr lang="fr" sz="1000">
                <a:solidFill>
                  <a:srgbClr val="999999"/>
                </a:solidFill>
              </a:rPr>
              <a:t>Cette page apparaît lors du clic sur le picto map.</a:t>
            </a:r>
          </a:p>
        </p:txBody>
      </p:sp>
      <p:sp>
        <p:nvSpPr>
          <p:cNvPr id="362" name="Shape 362"/>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E. Fiche d’une commande </a:t>
            </a:r>
          </a:p>
        </p:txBody>
      </p:sp>
      <p:pic>
        <p:nvPicPr>
          <p:cNvPr id="363" name="Shape 363"/>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364" name="Shape 364"/>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365" name="Shape 365"/>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366" name="Shape 366"/>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367" name="Shape 367"/>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368" name="Shape 368"/>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369" name="Shape 369"/>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370" name="Shape 370"/>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371" name="Shape 371"/>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372" name="Shape 372"/>
          <p:cNvPicPr preferRelativeResize="0"/>
          <p:nvPr/>
        </p:nvPicPr>
        <p:blipFill>
          <a:blip r:embed="rId12">
            <a:alphaModFix/>
          </a:blip>
          <a:stretch>
            <a:fillRect/>
          </a:stretch>
        </p:blipFill>
        <p:spPr>
          <a:xfrm>
            <a:off x="422800" y="1157074"/>
            <a:ext cx="2037975" cy="3624894"/>
          </a:xfrm>
          <a:prstGeom prst="rect">
            <a:avLst/>
          </a:prstGeom>
          <a:noFill/>
          <a:ln>
            <a:noFill/>
          </a:ln>
        </p:spPr>
      </p:pic>
      <p:pic>
        <p:nvPicPr>
          <p:cNvPr id="373" name="Shape 373"/>
          <p:cNvPicPr preferRelativeResize="0"/>
          <p:nvPr/>
        </p:nvPicPr>
        <p:blipFill>
          <a:blip r:embed="rId13">
            <a:alphaModFix/>
          </a:blip>
          <a:stretch>
            <a:fillRect/>
          </a:stretch>
        </p:blipFill>
        <p:spPr>
          <a:xfrm>
            <a:off x="7757399" y="171024"/>
            <a:ext cx="1229899" cy="231650"/>
          </a:xfrm>
          <a:prstGeom prst="rect">
            <a:avLst/>
          </a:prstGeom>
          <a:noFill/>
          <a:ln>
            <a:noFill/>
          </a:ln>
        </p:spPr>
      </p:pic>
      <p:cxnSp>
        <p:nvCxnSpPr>
          <p:cNvPr id="374" name="Shape 374"/>
          <p:cNvCxnSpPr/>
          <p:nvPr/>
        </p:nvCxnSpPr>
        <p:spPr>
          <a:xfrm flipH="1" rot="10800000">
            <a:off x="2136100" y="1908600"/>
            <a:ext cx="497400" cy="1204200"/>
          </a:xfrm>
          <a:prstGeom prst="straightConnector1">
            <a:avLst/>
          </a:prstGeom>
          <a:noFill/>
          <a:ln cap="flat" cmpd="sng" w="19050">
            <a:solidFill>
              <a:srgbClr val="67AE73"/>
            </a:solidFill>
            <a:prstDash val="solid"/>
            <a:round/>
            <a:headEnd len="lg" w="lg" type="none"/>
            <a:tailEnd len="lg" w="lg"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380" name="Shape 380"/>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381" name="Shape 3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382" name="Shape 382"/>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Cette page apparaît lorsque le livreur a cliqué sur “fin” de la fiche de la commande ou de la liste. Elle lui permet de dire si tout s’est bien passé, ou non et pour qu’elles raisons. </a:t>
            </a:r>
          </a:p>
          <a:p>
            <a:pPr lvl="0" marR="0" rtl="0" algn="l">
              <a:lnSpc>
                <a:spcPct val="115000"/>
              </a:lnSpc>
              <a:spcBef>
                <a:spcPts val="0"/>
              </a:spcBef>
              <a:spcAft>
                <a:spcPts val="1600"/>
              </a:spcAft>
              <a:buNone/>
            </a:pPr>
            <a:r>
              <a:rPr lang="fr" sz="1000">
                <a:solidFill>
                  <a:srgbClr val="999999"/>
                </a:solidFill>
              </a:rPr>
              <a:t>Il lui est demandé de se procurer une signature du client lorsque la commande est signée.</a:t>
            </a:r>
          </a:p>
          <a:p>
            <a:pPr lvl="0" marR="0" rtl="0" algn="l">
              <a:lnSpc>
                <a:spcPct val="115000"/>
              </a:lnSpc>
              <a:spcBef>
                <a:spcPts val="0"/>
              </a:spcBef>
              <a:spcAft>
                <a:spcPts val="1600"/>
              </a:spcAft>
              <a:buNone/>
            </a:pPr>
            <a:r>
              <a:rPr lang="fr" sz="1000">
                <a:solidFill>
                  <a:srgbClr val="999999"/>
                </a:solidFill>
              </a:rPr>
              <a:t>Au clic sur un des deux boutons, son cercle se remplit progressivement de vert, puis le petit cercle blanc apparaît. Ce n’est pas instantané mais l’animation dure moins d’1seconde.</a:t>
            </a:r>
          </a:p>
          <a:p>
            <a:pPr lvl="0" marR="0" rtl="0" algn="l">
              <a:lnSpc>
                <a:spcPct val="115000"/>
              </a:lnSpc>
              <a:spcBef>
                <a:spcPts val="0"/>
              </a:spcBef>
              <a:spcAft>
                <a:spcPts val="1600"/>
              </a:spcAft>
              <a:buNone/>
            </a:pPr>
            <a:r>
              <a:rPr lang="fr" sz="1000">
                <a:solidFill>
                  <a:srgbClr val="999999"/>
                </a:solidFill>
              </a:rPr>
              <a:t>Tant que l’utilisateur ne choisit pas une des deux options, le bouton “Valider” n’apparaît pas.</a:t>
            </a:r>
          </a:p>
        </p:txBody>
      </p:sp>
      <p:sp>
        <p:nvSpPr>
          <p:cNvPr id="383" name="Shape 383"/>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F. Finalisation d’une commande </a:t>
            </a:r>
          </a:p>
        </p:txBody>
      </p:sp>
      <p:pic>
        <p:nvPicPr>
          <p:cNvPr id="384" name="Shape 384"/>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385" name="Shape 385"/>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386" name="Shape 386"/>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387" name="Shape 387"/>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388" name="Shape 388"/>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389" name="Shape 389"/>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390" name="Shape 390"/>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391" name="Shape 391"/>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392" name="Shape 392"/>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393" name="Shape 393"/>
          <p:cNvPicPr preferRelativeResize="0"/>
          <p:nvPr/>
        </p:nvPicPr>
        <p:blipFill>
          <a:blip r:embed="rId12">
            <a:alphaModFix/>
          </a:blip>
          <a:stretch>
            <a:fillRect/>
          </a:stretch>
        </p:blipFill>
        <p:spPr>
          <a:xfrm>
            <a:off x="422800" y="1157075"/>
            <a:ext cx="2037975" cy="3624914"/>
          </a:xfrm>
          <a:prstGeom prst="rect">
            <a:avLst/>
          </a:prstGeom>
          <a:noFill/>
          <a:ln>
            <a:noFill/>
          </a:ln>
        </p:spPr>
      </p:pic>
      <p:cxnSp>
        <p:nvCxnSpPr>
          <p:cNvPr id="394" name="Shape 394"/>
          <p:cNvCxnSpPr/>
          <p:nvPr/>
        </p:nvCxnSpPr>
        <p:spPr>
          <a:xfrm>
            <a:off x="829150" y="1897200"/>
            <a:ext cx="1812900" cy="927600"/>
          </a:xfrm>
          <a:prstGeom prst="straightConnector1">
            <a:avLst/>
          </a:prstGeom>
          <a:noFill/>
          <a:ln cap="flat" cmpd="sng" w="19050">
            <a:solidFill>
              <a:srgbClr val="67AE73"/>
            </a:solidFill>
            <a:prstDash val="solid"/>
            <a:round/>
            <a:headEnd len="lg" w="lg" type="none"/>
            <a:tailEnd len="lg" w="lg" type="none"/>
          </a:ln>
        </p:spPr>
      </p:cxnSp>
      <p:pic>
        <p:nvPicPr>
          <p:cNvPr id="395" name="Shape 395"/>
          <p:cNvPicPr preferRelativeResize="0"/>
          <p:nvPr/>
        </p:nvPicPr>
        <p:blipFill>
          <a:blip r:embed="rId13">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401" name="Shape 401"/>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402" name="Shape 40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403" name="Shape 403"/>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Comme sur la page de connexion, au moment d’écrire, le texte change de couleur : </a:t>
            </a:r>
            <a:r>
              <a:rPr lang="fr" sz="1000">
                <a:solidFill>
                  <a:srgbClr val="999999"/>
                </a:solidFill>
              </a:rPr>
              <a:t>#</a:t>
            </a:r>
            <a:r>
              <a:rPr lang="fr" sz="1000">
                <a:solidFill>
                  <a:srgbClr val="999999"/>
                </a:solidFill>
              </a:rPr>
              <a:t>c7c7cd. </a:t>
            </a:r>
            <a:r>
              <a:rPr lang="fr" sz="1000">
                <a:solidFill>
                  <a:srgbClr val="999999"/>
                </a:solidFill>
              </a:rPr>
              <a:t>Le curseur d’écriture est vert (#</a:t>
            </a:r>
            <a:r>
              <a:rPr lang="fr" sz="1000">
                <a:solidFill>
                  <a:srgbClr val="999999"/>
                </a:solidFill>
              </a:rPr>
              <a:t>67ae73).</a:t>
            </a:r>
          </a:p>
          <a:p>
            <a:pPr lvl="0" marR="0" rtl="0" algn="l">
              <a:lnSpc>
                <a:spcPct val="115000"/>
              </a:lnSpc>
              <a:spcBef>
                <a:spcPts val="0"/>
              </a:spcBef>
              <a:spcAft>
                <a:spcPts val="1600"/>
              </a:spcAft>
              <a:buNone/>
            </a:pPr>
            <a:r>
              <a:rPr lang="fr" sz="1000">
                <a:solidFill>
                  <a:srgbClr val="999999"/>
                </a:solidFill>
              </a:rPr>
              <a:t>Le fond change de couleur au clic : </a:t>
            </a:r>
            <a:r>
              <a:rPr lang="fr" sz="1000">
                <a:solidFill>
                  <a:srgbClr val="999999"/>
                </a:solidFill>
              </a:rPr>
              <a:t>#</a:t>
            </a:r>
            <a:r>
              <a:rPr lang="fr" sz="1000">
                <a:solidFill>
                  <a:srgbClr val="999999"/>
                </a:solidFill>
              </a:rPr>
              <a:t>35394b et laisse apparaître la page ci-après. </a:t>
            </a:r>
          </a:p>
        </p:txBody>
      </p:sp>
      <p:sp>
        <p:nvSpPr>
          <p:cNvPr id="404" name="Shape 404"/>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F. Finalisation d’une commande </a:t>
            </a:r>
          </a:p>
        </p:txBody>
      </p:sp>
      <p:pic>
        <p:nvPicPr>
          <p:cNvPr id="405" name="Shape 405"/>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406" name="Shape 406"/>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407" name="Shape 407"/>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408" name="Shape 408"/>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409" name="Shape 409"/>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410" name="Shape 410"/>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411" name="Shape 411"/>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412" name="Shape 412"/>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413" name="Shape 413"/>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414" name="Shape 414"/>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415" name="Shape 415"/>
          <p:cNvPicPr preferRelativeResize="0"/>
          <p:nvPr/>
        </p:nvPicPr>
        <p:blipFill>
          <a:blip r:embed="rId13">
            <a:alphaModFix/>
          </a:blip>
          <a:stretch>
            <a:fillRect/>
          </a:stretch>
        </p:blipFill>
        <p:spPr>
          <a:xfrm>
            <a:off x="422800" y="1170125"/>
            <a:ext cx="2037975" cy="3624881"/>
          </a:xfrm>
          <a:prstGeom prst="rect">
            <a:avLst/>
          </a:prstGeom>
          <a:noFill/>
          <a:ln>
            <a:noFill/>
          </a:ln>
        </p:spPr>
      </p:pic>
      <p:cxnSp>
        <p:nvCxnSpPr>
          <p:cNvPr id="416" name="Shape 416"/>
          <p:cNvCxnSpPr/>
          <p:nvPr/>
        </p:nvCxnSpPr>
        <p:spPr>
          <a:xfrm flipH="1" rot="10800000">
            <a:off x="1194525" y="1883325"/>
            <a:ext cx="1455600" cy="1159200"/>
          </a:xfrm>
          <a:prstGeom prst="straightConnector1">
            <a:avLst/>
          </a:prstGeom>
          <a:noFill/>
          <a:ln cap="flat" cmpd="sng" w="19050">
            <a:solidFill>
              <a:srgbClr val="67AE73"/>
            </a:solidFill>
            <a:prstDash val="solid"/>
            <a:round/>
            <a:headEnd len="lg" w="lg" type="none"/>
            <a:tailEnd len="lg" w="lg" type="none"/>
          </a:ln>
        </p:spPr>
      </p:cxnSp>
      <p:pic>
        <p:nvPicPr>
          <p:cNvPr id="417" name="Shape 417"/>
          <p:cNvPicPr preferRelativeResize="0"/>
          <p:nvPr/>
        </p:nvPicPr>
        <p:blipFill>
          <a:blip r:embed="rId14">
            <a:alphaModFix/>
          </a:blip>
          <a:stretch>
            <a:fillRect/>
          </a:stretch>
        </p:blipFill>
        <p:spPr>
          <a:xfrm>
            <a:off x="7757399" y="171024"/>
            <a:ext cx="1229899" cy="231650"/>
          </a:xfrm>
          <a:prstGeom prst="rect">
            <a:avLst/>
          </a:prstGeom>
          <a:noFill/>
          <a:ln>
            <a:noFill/>
          </a:ln>
        </p:spPr>
      </p:pic>
      <p:cxnSp>
        <p:nvCxnSpPr>
          <p:cNvPr id="418" name="Shape 418"/>
          <p:cNvCxnSpPr/>
          <p:nvPr/>
        </p:nvCxnSpPr>
        <p:spPr>
          <a:xfrm flipH="1" rot="10800000">
            <a:off x="1883150" y="2466250"/>
            <a:ext cx="767100" cy="210900"/>
          </a:xfrm>
          <a:prstGeom prst="straightConnector1">
            <a:avLst/>
          </a:prstGeom>
          <a:noFill/>
          <a:ln cap="flat" cmpd="sng" w="19050">
            <a:solidFill>
              <a:srgbClr val="67AE73"/>
            </a:solidFill>
            <a:prstDash val="solid"/>
            <a:round/>
            <a:headEnd len="lg" w="lg" type="none"/>
            <a:tailEnd len="lg" w="lg"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424" name="Shape 424"/>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425" name="Shape 4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426" name="Shape 426"/>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Quand l’utilisateur choisit une des quatre options, cette dernière change de couleur comme ci-contre. Il n’y a qu’un choix possible, donc si il clique sur une autre, c’est celle-ci qui sera verte. </a:t>
            </a:r>
          </a:p>
          <a:p>
            <a:pPr lvl="0">
              <a:spcBef>
                <a:spcPts val="0"/>
              </a:spcBef>
              <a:buNone/>
            </a:pPr>
            <a:r>
              <a:rPr lang="fr" sz="1000">
                <a:solidFill>
                  <a:srgbClr val="999999"/>
                </a:solidFill>
              </a:rPr>
              <a:t>Il pourra ensuite cliquer sur “Annuler” ou “OK” . Dans les deux cas, le mot passera de 100 à 50% d’opacité au moment du clic.</a:t>
            </a:r>
          </a:p>
          <a:p>
            <a:pPr lvl="0" rtl="0">
              <a:spcBef>
                <a:spcPts val="0"/>
              </a:spcBef>
              <a:buNone/>
            </a:pPr>
            <a:r>
              <a:rPr lang="fr" sz="1000">
                <a:solidFill>
                  <a:srgbClr val="999999"/>
                </a:solidFill>
              </a:rPr>
              <a:t>En cliquant sur la partie sombre de l’écran (haut), la pop-up disparaît vers le bas, comme le fait le bouton “Annuler”.</a:t>
            </a:r>
          </a:p>
          <a:p>
            <a:pPr lvl="0" rtl="0">
              <a:spcBef>
                <a:spcPts val="0"/>
              </a:spcBef>
              <a:buClr>
                <a:schemeClr val="dk1"/>
              </a:buClr>
              <a:buSzPct val="110000"/>
              <a:buFont typeface="Arial"/>
              <a:buNone/>
            </a:pPr>
            <a:r>
              <a:rPr lang="fr" sz="1000">
                <a:solidFill>
                  <a:srgbClr val="999999"/>
                </a:solidFill>
              </a:rPr>
              <a:t>Cette pop-up apparaît du bas vers le haut.</a:t>
            </a:r>
          </a:p>
        </p:txBody>
      </p:sp>
      <p:sp>
        <p:nvSpPr>
          <p:cNvPr id="427" name="Shape 427"/>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F. Finalisation d’une commande </a:t>
            </a:r>
          </a:p>
        </p:txBody>
      </p:sp>
      <p:pic>
        <p:nvPicPr>
          <p:cNvPr id="428" name="Shape 428"/>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429" name="Shape 429"/>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430" name="Shape 430"/>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431" name="Shape 431"/>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432" name="Shape 432"/>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433" name="Shape 433"/>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434" name="Shape 434"/>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435" name="Shape 435"/>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436" name="Shape 436"/>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437" name="Shape 437"/>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438" name="Shape 438"/>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439" name="Shape 439"/>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440" name="Shape 440"/>
          <p:cNvPicPr preferRelativeResize="0"/>
          <p:nvPr/>
        </p:nvPicPr>
        <p:blipFill>
          <a:blip r:embed="rId15">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446" name="Shape 446"/>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447" name="Shape 4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448" name="Shape 448"/>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rtl="0">
              <a:spcBef>
                <a:spcPts val="0"/>
              </a:spcBef>
              <a:buNone/>
            </a:pPr>
            <a:r>
              <a:rPr lang="fr" sz="1000">
                <a:solidFill>
                  <a:srgbClr val="999999"/>
                </a:solidFill>
              </a:rPr>
              <a:t>Le fond change de couleur au clic (</a:t>
            </a:r>
            <a:r>
              <a:rPr lang="fr" sz="1000">
                <a:solidFill>
                  <a:srgbClr val="999999"/>
                </a:solidFill>
              </a:rPr>
              <a:t>#</a:t>
            </a:r>
            <a:r>
              <a:rPr lang="fr" sz="1000">
                <a:solidFill>
                  <a:srgbClr val="999999"/>
                </a:solidFill>
              </a:rPr>
              <a:t>2e3243) et laisse apparaître la page correspondante de la droite vers la gauche.</a:t>
            </a:r>
          </a:p>
        </p:txBody>
      </p:sp>
      <p:sp>
        <p:nvSpPr>
          <p:cNvPr id="449" name="Shape 449"/>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G. Historique</a:t>
            </a:r>
          </a:p>
        </p:txBody>
      </p:sp>
      <p:pic>
        <p:nvPicPr>
          <p:cNvPr id="450" name="Shape 450"/>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451" name="Shape 451"/>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452" name="Shape 452"/>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453" name="Shape 453"/>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454" name="Shape 454"/>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455" name="Shape 455"/>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456" name="Shape 456"/>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457" name="Shape 457"/>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458" name="Shape 458"/>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459" name="Shape 459"/>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460" name="Shape 460"/>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461" name="Shape 461"/>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462" name="Shape 462"/>
          <p:cNvPicPr preferRelativeResize="0"/>
          <p:nvPr/>
        </p:nvPicPr>
        <p:blipFill>
          <a:blip r:embed="rId15">
            <a:alphaModFix/>
          </a:blip>
          <a:stretch>
            <a:fillRect/>
          </a:stretch>
        </p:blipFill>
        <p:spPr>
          <a:xfrm>
            <a:off x="422800" y="1170109"/>
            <a:ext cx="2037975" cy="3624891"/>
          </a:xfrm>
          <a:prstGeom prst="rect">
            <a:avLst/>
          </a:prstGeom>
          <a:noFill/>
          <a:ln>
            <a:noFill/>
          </a:ln>
        </p:spPr>
      </p:pic>
      <p:cxnSp>
        <p:nvCxnSpPr>
          <p:cNvPr id="463" name="Shape 463"/>
          <p:cNvCxnSpPr/>
          <p:nvPr/>
        </p:nvCxnSpPr>
        <p:spPr>
          <a:xfrm flipH="1" rot="10800000">
            <a:off x="1714500" y="1883300"/>
            <a:ext cx="935700" cy="674400"/>
          </a:xfrm>
          <a:prstGeom prst="straightConnector1">
            <a:avLst/>
          </a:prstGeom>
          <a:noFill/>
          <a:ln cap="flat" cmpd="sng" w="19050">
            <a:solidFill>
              <a:srgbClr val="67AE73"/>
            </a:solidFill>
            <a:prstDash val="solid"/>
            <a:round/>
            <a:headEnd len="lg" w="lg" type="none"/>
            <a:tailEnd len="lg" w="lg" type="none"/>
          </a:ln>
        </p:spPr>
      </p:cxnSp>
      <p:pic>
        <p:nvPicPr>
          <p:cNvPr id="464" name="Shape 464"/>
          <p:cNvPicPr preferRelativeResize="0"/>
          <p:nvPr/>
        </p:nvPicPr>
        <p:blipFill>
          <a:blip r:embed="rId16">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8" name="Shape 468"/>
        <p:cNvGrpSpPr/>
        <p:nvPr/>
      </p:nvGrpSpPr>
      <p:grpSpPr>
        <a:xfrm>
          <a:off x="0" y="0"/>
          <a:ext cx="0" cy="0"/>
          <a:chOff x="0" y="0"/>
          <a:chExt cx="0" cy="0"/>
        </a:xfrm>
      </p:grpSpPr>
      <p:sp>
        <p:nvSpPr>
          <p:cNvPr id="469" name="Shape 46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470" name="Shape 470"/>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471" name="Shape 47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472" name="Shape 472"/>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a:spcBef>
                <a:spcPts val="0"/>
              </a:spcBef>
              <a:buNone/>
            </a:pPr>
            <a:r>
              <a:rPr lang="fr" sz="1000">
                <a:solidFill>
                  <a:srgbClr val="999999"/>
                </a:solidFill>
              </a:rPr>
              <a:t>Le fond du bouton change de couleur au clic (</a:t>
            </a:r>
            <a:r>
              <a:rPr lang="fr" sz="1000">
                <a:solidFill>
                  <a:srgbClr val="999999"/>
                </a:solidFill>
              </a:rPr>
              <a:t>#</a:t>
            </a:r>
            <a:r>
              <a:rPr lang="fr" sz="1000">
                <a:solidFill>
                  <a:srgbClr val="999999"/>
                </a:solidFill>
              </a:rPr>
              <a:t>52935e). </a:t>
            </a:r>
          </a:p>
          <a:p>
            <a:pPr lvl="0" rtl="0">
              <a:spcBef>
                <a:spcPts val="0"/>
              </a:spcBef>
              <a:buNone/>
            </a:pPr>
            <a:r>
              <a:rPr lang="fr" sz="1000">
                <a:solidFill>
                  <a:srgbClr val="999999"/>
                </a:solidFill>
              </a:rPr>
              <a:t>Tout comme la  page de liste de commandes et l’historique, la couleur de fond de chaque élément est alternée afin de mieux les différencier.</a:t>
            </a:r>
          </a:p>
        </p:txBody>
      </p:sp>
      <p:sp>
        <p:nvSpPr>
          <p:cNvPr id="473" name="Shape 473"/>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H. Notifications</a:t>
            </a:r>
          </a:p>
        </p:txBody>
      </p:sp>
      <p:pic>
        <p:nvPicPr>
          <p:cNvPr id="474" name="Shape 474"/>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475" name="Shape 475"/>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476" name="Shape 476"/>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477" name="Shape 477"/>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478" name="Shape 478"/>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479" name="Shape 479"/>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480" name="Shape 480"/>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481" name="Shape 481"/>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482" name="Shape 482"/>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483" name="Shape 483"/>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484" name="Shape 484"/>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485" name="Shape 485"/>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486" name="Shape 486"/>
          <p:cNvPicPr preferRelativeResize="0"/>
          <p:nvPr/>
        </p:nvPicPr>
        <p:blipFill>
          <a:blip r:embed="rId15">
            <a:alphaModFix/>
          </a:blip>
          <a:stretch>
            <a:fillRect/>
          </a:stretch>
        </p:blipFill>
        <p:spPr>
          <a:xfrm>
            <a:off x="422800" y="1170109"/>
            <a:ext cx="2037975" cy="3624891"/>
          </a:xfrm>
          <a:prstGeom prst="rect">
            <a:avLst/>
          </a:prstGeom>
          <a:noFill/>
          <a:ln>
            <a:noFill/>
          </a:ln>
        </p:spPr>
      </p:pic>
      <p:pic>
        <p:nvPicPr>
          <p:cNvPr id="487" name="Shape 487"/>
          <p:cNvPicPr preferRelativeResize="0"/>
          <p:nvPr/>
        </p:nvPicPr>
        <p:blipFill>
          <a:blip r:embed="rId16">
            <a:alphaModFix/>
          </a:blip>
          <a:stretch>
            <a:fillRect/>
          </a:stretch>
        </p:blipFill>
        <p:spPr>
          <a:xfrm>
            <a:off x="422800" y="1157031"/>
            <a:ext cx="2037975" cy="3624918"/>
          </a:xfrm>
          <a:prstGeom prst="rect">
            <a:avLst/>
          </a:prstGeom>
          <a:noFill/>
          <a:ln>
            <a:noFill/>
          </a:ln>
        </p:spPr>
      </p:pic>
      <p:pic>
        <p:nvPicPr>
          <p:cNvPr id="488" name="Shape 488"/>
          <p:cNvPicPr preferRelativeResize="0"/>
          <p:nvPr/>
        </p:nvPicPr>
        <p:blipFill>
          <a:blip r:embed="rId17">
            <a:alphaModFix/>
          </a:blip>
          <a:stretch>
            <a:fillRect/>
          </a:stretch>
        </p:blipFill>
        <p:spPr>
          <a:xfrm>
            <a:off x="422801" y="1157024"/>
            <a:ext cx="2037975" cy="3624924"/>
          </a:xfrm>
          <a:prstGeom prst="rect">
            <a:avLst/>
          </a:prstGeom>
          <a:noFill/>
          <a:ln>
            <a:noFill/>
          </a:ln>
        </p:spPr>
      </p:pic>
      <p:cxnSp>
        <p:nvCxnSpPr>
          <p:cNvPr id="489" name="Shape 489"/>
          <p:cNvCxnSpPr/>
          <p:nvPr/>
        </p:nvCxnSpPr>
        <p:spPr>
          <a:xfrm flipH="1" rot="10800000">
            <a:off x="2234475" y="1895175"/>
            <a:ext cx="413700" cy="1688400"/>
          </a:xfrm>
          <a:prstGeom prst="straightConnector1">
            <a:avLst/>
          </a:prstGeom>
          <a:noFill/>
          <a:ln cap="flat" cmpd="sng" w="19050">
            <a:solidFill>
              <a:srgbClr val="67AE73"/>
            </a:solidFill>
            <a:prstDash val="solid"/>
            <a:round/>
            <a:headEnd len="lg" w="lg" type="none"/>
            <a:tailEnd len="lg" w="lg" type="none"/>
          </a:ln>
        </p:spPr>
      </p:cxnSp>
      <p:pic>
        <p:nvPicPr>
          <p:cNvPr id="490" name="Shape 490"/>
          <p:cNvPicPr preferRelativeResize="0"/>
          <p:nvPr/>
        </p:nvPicPr>
        <p:blipFill>
          <a:blip r:embed="rId18">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496" name="Shape 496"/>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497" name="Shape 4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498" name="Shape 498"/>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rtl="0">
              <a:spcBef>
                <a:spcPts val="0"/>
              </a:spcBef>
              <a:buNone/>
            </a:pPr>
            <a:r>
              <a:rPr lang="fr" sz="1000">
                <a:solidFill>
                  <a:srgbClr val="999999"/>
                </a:solidFill>
              </a:rPr>
              <a:t>Le fond du bouton change de couleur au clic (</a:t>
            </a:r>
            <a:r>
              <a:rPr lang="fr" sz="1000">
                <a:solidFill>
                  <a:srgbClr val="999999"/>
                </a:solidFill>
              </a:rPr>
              <a:t>#</a:t>
            </a:r>
            <a:r>
              <a:rPr lang="fr" sz="1000">
                <a:solidFill>
                  <a:srgbClr val="999999"/>
                </a:solidFill>
              </a:rPr>
              <a:t>52935e). Cette fonctionnalité permet d’afficher les données existantes, pendant que les nouvelles chargent. Dès qu’elles sont disponibles pour affichage, l’utilisateur clique sur le bouton et la page se met à jour, puis revient en haut de page.</a:t>
            </a:r>
          </a:p>
        </p:txBody>
      </p:sp>
      <p:sp>
        <p:nvSpPr>
          <p:cNvPr id="499" name="Shape 499"/>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H. Notifications</a:t>
            </a:r>
          </a:p>
        </p:txBody>
      </p:sp>
      <p:pic>
        <p:nvPicPr>
          <p:cNvPr id="500" name="Shape 500"/>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501" name="Shape 501"/>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502" name="Shape 502"/>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503" name="Shape 503"/>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504" name="Shape 504"/>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505" name="Shape 505"/>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506" name="Shape 506"/>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507" name="Shape 507"/>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508" name="Shape 508"/>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509" name="Shape 509"/>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510" name="Shape 510"/>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511" name="Shape 511"/>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512" name="Shape 512"/>
          <p:cNvPicPr preferRelativeResize="0"/>
          <p:nvPr/>
        </p:nvPicPr>
        <p:blipFill>
          <a:blip r:embed="rId15">
            <a:alphaModFix/>
          </a:blip>
          <a:stretch>
            <a:fillRect/>
          </a:stretch>
        </p:blipFill>
        <p:spPr>
          <a:xfrm>
            <a:off x="422800" y="1170109"/>
            <a:ext cx="2037975" cy="3624891"/>
          </a:xfrm>
          <a:prstGeom prst="rect">
            <a:avLst/>
          </a:prstGeom>
          <a:noFill/>
          <a:ln>
            <a:noFill/>
          </a:ln>
        </p:spPr>
      </p:pic>
      <p:pic>
        <p:nvPicPr>
          <p:cNvPr id="513" name="Shape 513"/>
          <p:cNvPicPr preferRelativeResize="0"/>
          <p:nvPr/>
        </p:nvPicPr>
        <p:blipFill>
          <a:blip r:embed="rId16">
            <a:alphaModFix/>
          </a:blip>
          <a:stretch>
            <a:fillRect/>
          </a:stretch>
        </p:blipFill>
        <p:spPr>
          <a:xfrm>
            <a:off x="422800" y="1157031"/>
            <a:ext cx="2037975" cy="3624918"/>
          </a:xfrm>
          <a:prstGeom prst="rect">
            <a:avLst/>
          </a:prstGeom>
          <a:noFill/>
          <a:ln>
            <a:noFill/>
          </a:ln>
        </p:spPr>
      </p:pic>
      <p:pic>
        <p:nvPicPr>
          <p:cNvPr id="514" name="Shape 514"/>
          <p:cNvPicPr preferRelativeResize="0"/>
          <p:nvPr/>
        </p:nvPicPr>
        <p:blipFill>
          <a:blip r:embed="rId17">
            <a:alphaModFix/>
          </a:blip>
          <a:stretch>
            <a:fillRect/>
          </a:stretch>
        </p:blipFill>
        <p:spPr>
          <a:xfrm>
            <a:off x="422796" y="1170112"/>
            <a:ext cx="2037975" cy="3624908"/>
          </a:xfrm>
          <a:prstGeom prst="rect">
            <a:avLst/>
          </a:prstGeom>
          <a:noFill/>
          <a:ln>
            <a:noFill/>
          </a:ln>
        </p:spPr>
      </p:pic>
      <p:cxnSp>
        <p:nvCxnSpPr>
          <p:cNvPr id="515" name="Shape 515"/>
          <p:cNvCxnSpPr/>
          <p:nvPr/>
        </p:nvCxnSpPr>
        <p:spPr>
          <a:xfrm>
            <a:off x="1756650" y="1672350"/>
            <a:ext cx="903300" cy="227700"/>
          </a:xfrm>
          <a:prstGeom prst="straightConnector1">
            <a:avLst/>
          </a:prstGeom>
          <a:noFill/>
          <a:ln cap="flat" cmpd="sng" w="19050">
            <a:solidFill>
              <a:srgbClr val="67AE73"/>
            </a:solidFill>
            <a:prstDash val="solid"/>
            <a:round/>
            <a:headEnd len="lg" w="lg" type="none"/>
            <a:tailEnd len="lg" w="lg" type="none"/>
          </a:ln>
        </p:spPr>
      </p:cxnSp>
      <p:pic>
        <p:nvPicPr>
          <p:cNvPr id="516" name="Shape 516"/>
          <p:cNvPicPr preferRelativeResize="0"/>
          <p:nvPr/>
        </p:nvPicPr>
        <p:blipFill>
          <a:blip r:embed="rId18">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x="0" y="0"/>
          <a:ext cx="0" cy="0"/>
          <a:chOff x="0" y="0"/>
          <a:chExt cx="0" cy="0"/>
        </a:xfrm>
      </p:grpSpPr>
      <p:sp>
        <p:nvSpPr>
          <p:cNvPr id="521" name="Shape 52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522" name="Shape 522"/>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523" name="Shape 5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524" name="Shape 524"/>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a:spcBef>
                <a:spcPts val="0"/>
              </a:spcBef>
              <a:buNone/>
            </a:pPr>
            <a:r>
              <a:rPr lang="fr" sz="1000">
                <a:solidFill>
                  <a:srgbClr val="999999"/>
                </a:solidFill>
              </a:rPr>
              <a:t>Cette page répertorie les différentes commandes selon la journée sélectionnée. Les planches horaires sont celles visibles sur l’écran : 11h-14h / 17h-21h / 22h-01h. On retrouve à l’intérieur le nom du restaurant ainsi que son adresse qui est rétrécie avec “...” si elle ne rentre pas dans le cadre. </a:t>
            </a:r>
          </a:p>
          <a:p>
            <a:pPr lvl="0">
              <a:spcBef>
                <a:spcPts val="0"/>
              </a:spcBef>
              <a:buNone/>
            </a:pPr>
            <a:r>
              <a:rPr lang="fr" sz="1000">
                <a:solidFill>
                  <a:srgbClr val="999999"/>
                </a:solidFill>
              </a:rPr>
              <a:t>Il ne peut y avoir qu’une commande dans une planche horaire.</a:t>
            </a:r>
          </a:p>
          <a:p>
            <a:pPr lvl="0">
              <a:spcBef>
                <a:spcPts val="0"/>
              </a:spcBef>
              <a:buNone/>
            </a:pPr>
            <a:r>
              <a:rPr lang="fr" sz="1000">
                <a:solidFill>
                  <a:srgbClr val="999999"/>
                </a:solidFill>
              </a:rPr>
              <a:t>Au clic, les pictos perdent également 50% d’opacité et ouvrent les mêmes pops-up vues précedemment. </a:t>
            </a:r>
          </a:p>
          <a:p>
            <a:pPr lvl="0" rtl="0">
              <a:spcBef>
                <a:spcPts val="0"/>
              </a:spcBef>
              <a:buNone/>
            </a:pPr>
            <a:r>
              <a:rPr lang="fr" sz="1000">
                <a:solidFill>
                  <a:srgbClr val="999999"/>
                </a:solidFill>
              </a:rPr>
              <a:t>Le calendrier est identique à celui sur la page du véhicule associé, de même pour ses effets.</a:t>
            </a:r>
          </a:p>
        </p:txBody>
      </p:sp>
      <p:sp>
        <p:nvSpPr>
          <p:cNvPr id="525" name="Shape 525"/>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I. Planning théorique</a:t>
            </a:r>
          </a:p>
        </p:txBody>
      </p:sp>
      <p:pic>
        <p:nvPicPr>
          <p:cNvPr id="526" name="Shape 526"/>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527" name="Shape 527"/>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528" name="Shape 528"/>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529" name="Shape 529"/>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530" name="Shape 530"/>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531" name="Shape 531"/>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532" name="Shape 532"/>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533" name="Shape 533"/>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534" name="Shape 534"/>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535" name="Shape 535"/>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536" name="Shape 536"/>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537" name="Shape 537"/>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538" name="Shape 538"/>
          <p:cNvPicPr preferRelativeResize="0"/>
          <p:nvPr/>
        </p:nvPicPr>
        <p:blipFill>
          <a:blip r:embed="rId15">
            <a:alphaModFix/>
          </a:blip>
          <a:stretch>
            <a:fillRect/>
          </a:stretch>
        </p:blipFill>
        <p:spPr>
          <a:xfrm>
            <a:off x="422800" y="1170109"/>
            <a:ext cx="2037975" cy="3624891"/>
          </a:xfrm>
          <a:prstGeom prst="rect">
            <a:avLst/>
          </a:prstGeom>
          <a:noFill/>
          <a:ln>
            <a:noFill/>
          </a:ln>
        </p:spPr>
      </p:pic>
      <p:pic>
        <p:nvPicPr>
          <p:cNvPr id="539" name="Shape 539"/>
          <p:cNvPicPr preferRelativeResize="0"/>
          <p:nvPr/>
        </p:nvPicPr>
        <p:blipFill>
          <a:blip r:embed="rId16">
            <a:alphaModFix/>
          </a:blip>
          <a:stretch>
            <a:fillRect/>
          </a:stretch>
        </p:blipFill>
        <p:spPr>
          <a:xfrm>
            <a:off x="422800" y="1157031"/>
            <a:ext cx="2037975" cy="3624918"/>
          </a:xfrm>
          <a:prstGeom prst="rect">
            <a:avLst/>
          </a:prstGeom>
          <a:noFill/>
          <a:ln>
            <a:noFill/>
          </a:ln>
        </p:spPr>
      </p:pic>
      <p:pic>
        <p:nvPicPr>
          <p:cNvPr id="540" name="Shape 540"/>
          <p:cNvPicPr preferRelativeResize="0"/>
          <p:nvPr/>
        </p:nvPicPr>
        <p:blipFill>
          <a:blip r:embed="rId17">
            <a:alphaModFix/>
          </a:blip>
          <a:stretch>
            <a:fillRect/>
          </a:stretch>
        </p:blipFill>
        <p:spPr>
          <a:xfrm>
            <a:off x="422800" y="1157024"/>
            <a:ext cx="2037975" cy="3624888"/>
          </a:xfrm>
          <a:prstGeom prst="rect">
            <a:avLst/>
          </a:prstGeom>
          <a:noFill/>
          <a:ln>
            <a:noFill/>
          </a:ln>
        </p:spPr>
      </p:pic>
      <p:pic>
        <p:nvPicPr>
          <p:cNvPr id="541" name="Shape 541"/>
          <p:cNvPicPr preferRelativeResize="0"/>
          <p:nvPr/>
        </p:nvPicPr>
        <p:blipFill>
          <a:blip r:embed="rId18">
            <a:alphaModFix/>
          </a:blip>
          <a:stretch>
            <a:fillRect/>
          </a:stretch>
        </p:blipFill>
        <p:spPr>
          <a:xfrm>
            <a:off x="422801" y="1166428"/>
            <a:ext cx="2037975" cy="3624878"/>
          </a:xfrm>
          <a:prstGeom prst="rect">
            <a:avLst/>
          </a:prstGeom>
          <a:noFill/>
          <a:ln>
            <a:noFill/>
          </a:ln>
        </p:spPr>
      </p:pic>
      <p:cxnSp>
        <p:nvCxnSpPr>
          <p:cNvPr id="542" name="Shape 542"/>
          <p:cNvCxnSpPr/>
          <p:nvPr/>
        </p:nvCxnSpPr>
        <p:spPr>
          <a:xfrm flipH="1" rot="10800000">
            <a:off x="2304750" y="2991400"/>
            <a:ext cx="343500" cy="725700"/>
          </a:xfrm>
          <a:prstGeom prst="straightConnector1">
            <a:avLst/>
          </a:prstGeom>
          <a:noFill/>
          <a:ln cap="flat" cmpd="sng" w="19050">
            <a:solidFill>
              <a:srgbClr val="67AE73"/>
            </a:solidFill>
            <a:prstDash val="solid"/>
            <a:round/>
            <a:headEnd len="lg" w="lg" type="none"/>
            <a:tailEnd len="lg" w="lg" type="none"/>
          </a:ln>
        </p:spPr>
      </p:cxnSp>
      <p:pic>
        <p:nvPicPr>
          <p:cNvPr id="543" name="Shape 543"/>
          <p:cNvPicPr preferRelativeResize="0"/>
          <p:nvPr/>
        </p:nvPicPr>
        <p:blipFill>
          <a:blip r:embed="rId19">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rIns="91425" tIns="91425">
            <a:noAutofit/>
          </a:bodyPr>
          <a:lstStyle/>
          <a:p>
            <a:pPr indent="-228600" lvl="0" marL="457200" rtl="0">
              <a:spcBef>
                <a:spcPts val="0"/>
              </a:spcBef>
              <a:buClr>
                <a:srgbClr val="67AE73"/>
              </a:buClr>
              <a:buAutoNum type="romanUcPeriod"/>
            </a:pPr>
            <a:r>
              <a:rPr b="1" lang="fr">
                <a:solidFill>
                  <a:srgbClr val="67AE73"/>
                </a:solidFill>
              </a:rPr>
              <a:t>G</a:t>
            </a:r>
            <a:r>
              <a:rPr lang="fr">
                <a:solidFill>
                  <a:srgbClr val="67AE73"/>
                </a:solidFill>
              </a:rPr>
              <a:t>énéralités</a:t>
            </a:r>
          </a:p>
        </p:txBody>
      </p:sp>
      <p:sp>
        <p:nvSpPr>
          <p:cNvPr id="73" name="Shape 73"/>
          <p:cNvSpPr txBox="1"/>
          <p:nvPr>
            <p:ph idx="1" type="body"/>
          </p:nvPr>
        </p:nvSpPr>
        <p:spPr>
          <a:xfrm>
            <a:off x="311700" y="1336675"/>
            <a:ext cx="8520600" cy="32322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Application iOS, Android, uniquement à vue portrait.</a:t>
            </a:r>
          </a:p>
          <a:p>
            <a:pPr lvl="0" marR="0" rtl="0" algn="l">
              <a:lnSpc>
                <a:spcPct val="115000"/>
              </a:lnSpc>
              <a:spcBef>
                <a:spcPts val="0"/>
              </a:spcBef>
              <a:spcAft>
                <a:spcPts val="1600"/>
              </a:spcAft>
              <a:buNone/>
            </a:pPr>
            <a:r>
              <a:rPr lang="fr" sz="1000">
                <a:solidFill>
                  <a:srgbClr val="999999"/>
                </a:solidFill>
              </a:rPr>
              <a:t>Le transitions entre chaque pages se feront de manière intuitive et logique : quand on clique sur une commande, on retrouve un effet de balayement de la droite vers la gauche et inversement lorsqu’on clique sur la flèche retour. </a:t>
            </a:r>
          </a:p>
          <a:p>
            <a:pPr lvl="0" marR="0" rtl="0" algn="l">
              <a:lnSpc>
                <a:spcPct val="115000"/>
              </a:lnSpc>
              <a:spcBef>
                <a:spcPts val="0"/>
              </a:spcBef>
              <a:spcAft>
                <a:spcPts val="1600"/>
              </a:spcAft>
              <a:buNone/>
            </a:pPr>
            <a:r>
              <a:rPr lang="fr" sz="1000">
                <a:solidFill>
                  <a:srgbClr val="999999"/>
                </a:solidFill>
              </a:rPr>
              <a:t>Lorsqu’un clic est effectué sur un élément (picto, bouton, zone…) un léger effet apparaît.  </a:t>
            </a:r>
          </a:p>
          <a:p>
            <a:pPr lvl="0" marR="0" rtl="0" algn="l">
              <a:lnSpc>
                <a:spcPct val="115000"/>
              </a:lnSpc>
              <a:spcBef>
                <a:spcPts val="0"/>
              </a:spcBef>
              <a:spcAft>
                <a:spcPts val="1600"/>
              </a:spcAft>
              <a:buNone/>
            </a:pPr>
            <a:r>
              <a:rPr lang="fr" sz="1000">
                <a:solidFill>
                  <a:srgbClr val="999999"/>
                </a:solidFill>
              </a:rPr>
              <a:t>Chaque effets, transitions, changement de couleurs sera détaillé et précisé selon les pages respectives ci-après.</a:t>
            </a:r>
          </a:p>
          <a:p>
            <a:pPr lvl="0" marR="0" rtl="0" algn="l">
              <a:lnSpc>
                <a:spcPct val="115000"/>
              </a:lnSpc>
              <a:spcBef>
                <a:spcPts val="0"/>
              </a:spcBef>
              <a:spcAft>
                <a:spcPts val="1600"/>
              </a:spcAft>
              <a:buNone/>
            </a:pPr>
            <a:r>
              <a:t/>
            </a:r>
            <a:endParaRPr sz="1000">
              <a:solidFill>
                <a:srgbClr val="999999"/>
              </a:solidFill>
            </a:endParaRPr>
          </a:p>
          <a:p>
            <a:pPr lvl="0" rtl="0">
              <a:spcBef>
                <a:spcPts val="0"/>
              </a:spcBef>
              <a:buNone/>
            </a:pPr>
            <a:r>
              <a:t/>
            </a:r>
            <a:endParaRPr sz="1400">
              <a:solidFill>
                <a:srgbClr val="999999"/>
              </a:solidFill>
            </a:endParaRPr>
          </a:p>
        </p:txBody>
      </p:sp>
      <p:sp>
        <p:nvSpPr>
          <p:cNvPr id="74" name="Shape 74"/>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75" name="Shape 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pic>
        <p:nvPicPr>
          <p:cNvPr id="76" name="Shape 76"/>
          <p:cNvPicPr preferRelativeResize="0"/>
          <p:nvPr/>
        </p:nvPicPr>
        <p:blipFill>
          <a:blip r:embed="rId3">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7" name="Shape 547"/>
        <p:cNvGrpSpPr/>
        <p:nvPr/>
      </p:nvGrpSpPr>
      <p:grpSpPr>
        <a:xfrm>
          <a:off x="0" y="0"/>
          <a:ext cx="0" cy="0"/>
          <a:chOff x="0" y="0"/>
          <a:chExt cx="0" cy="0"/>
        </a:xfrm>
      </p:grpSpPr>
      <p:sp>
        <p:nvSpPr>
          <p:cNvPr id="548" name="Shape 54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549" name="Shape 549"/>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550" name="Shape 5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551" name="Shape 551"/>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rtl="0">
              <a:spcBef>
                <a:spcPts val="0"/>
              </a:spcBef>
              <a:buNone/>
            </a:pPr>
            <a:r>
              <a:rPr lang="fr" sz="1000">
                <a:solidFill>
                  <a:srgbClr val="999999"/>
                </a:solidFill>
              </a:rPr>
              <a:t>Cette page est accessible depuis le menu. Le livreur ne peut que consulter son profil, il ne peut pas modifier les informations.</a:t>
            </a:r>
          </a:p>
        </p:txBody>
      </p:sp>
      <p:sp>
        <p:nvSpPr>
          <p:cNvPr id="552" name="Shape 552"/>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J. Profil</a:t>
            </a:r>
          </a:p>
        </p:txBody>
      </p:sp>
      <p:pic>
        <p:nvPicPr>
          <p:cNvPr id="553" name="Shape 553"/>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554" name="Shape 554"/>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555" name="Shape 555"/>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556" name="Shape 556"/>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557" name="Shape 557"/>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558" name="Shape 558"/>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559" name="Shape 559"/>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560" name="Shape 560"/>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561" name="Shape 561"/>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562" name="Shape 562"/>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563" name="Shape 563"/>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564" name="Shape 564"/>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565" name="Shape 565"/>
          <p:cNvPicPr preferRelativeResize="0"/>
          <p:nvPr/>
        </p:nvPicPr>
        <p:blipFill>
          <a:blip r:embed="rId15">
            <a:alphaModFix/>
          </a:blip>
          <a:stretch>
            <a:fillRect/>
          </a:stretch>
        </p:blipFill>
        <p:spPr>
          <a:xfrm>
            <a:off x="422800" y="1170109"/>
            <a:ext cx="2037975" cy="3624891"/>
          </a:xfrm>
          <a:prstGeom prst="rect">
            <a:avLst/>
          </a:prstGeom>
          <a:noFill/>
          <a:ln>
            <a:noFill/>
          </a:ln>
        </p:spPr>
      </p:pic>
      <p:pic>
        <p:nvPicPr>
          <p:cNvPr id="566" name="Shape 566"/>
          <p:cNvPicPr preferRelativeResize="0"/>
          <p:nvPr/>
        </p:nvPicPr>
        <p:blipFill>
          <a:blip r:embed="rId16">
            <a:alphaModFix/>
          </a:blip>
          <a:stretch>
            <a:fillRect/>
          </a:stretch>
        </p:blipFill>
        <p:spPr>
          <a:xfrm>
            <a:off x="422800" y="1157031"/>
            <a:ext cx="2037975" cy="3624918"/>
          </a:xfrm>
          <a:prstGeom prst="rect">
            <a:avLst/>
          </a:prstGeom>
          <a:noFill/>
          <a:ln>
            <a:noFill/>
          </a:ln>
        </p:spPr>
      </p:pic>
      <p:pic>
        <p:nvPicPr>
          <p:cNvPr id="567" name="Shape 567"/>
          <p:cNvPicPr preferRelativeResize="0"/>
          <p:nvPr/>
        </p:nvPicPr>
        <p:blipFill>
          <a:blip r:embed="rId17">
            <a:alphaModFix/>
          </a:blip>
          <a:stretch>
            <a:fillRect/>
          </a:stretch>
        </p:blipFill>
        <p:spPr>
          <a:xfrm>
            <a:off x="422800" y="1157024"/>
            <a:ext cx="2037975" cy="3624888"/>
          </a:xfrm>
          <a:prstGeom prst="rect">
            <a:avLst/>
          </a:prstGeom>
          <a:noFill/>
          <a:ln>
            <a:noFill/>
          </a:ln>
        </p:spPr>
      </p:pic>
      <p:pic>
        <p:nvPicPr>
          <p:cNvPr id="568" name="Shape 568"/>
          <p:cNvPicPr preferRelativeResize="0"/>
          <p:nvPr/>
        </p:nvPicPr>
        <p:blipFill>
          <a:blip r:embed="rId18">
            <a:alphaModFix/>
          </a:blip>
          <a:stretch>
            <a:fillRect/>
          </a:stretch>
        </p:blipFill>
        <p:spPr>
          <a:xfrm>
            <a:off x="422801" y="1166428"/>
            <a:ext cx="2037975" cy="3624878"/>
          </a:xfrm>
          <a:prstGeom prst="rect">
            <a:avLst/>
          </a:prstGeom>
          <a:noFill/>
          <a:ln>
            <a:noFill/>
          </a:ln>
        </p:spPr>
      </p:pic>
      <p:pic>
        <p:nvPicPr>
          <p:cNvPr id="569" name="Shape 569"/>
          <p:cNvPicPr preferRelativeResize="0"/>
          <p:nvPr/>
        </p:nvPicPr>
        <p:blipFill>
          <a:blip r:embed="rId19">
            <a:alphaModFix/>
          </a:blip>
          <a:stretch>
            <a:fillRect/>
          </a:stretch>
        </p:blipFill>
        <p:spPr>
          <a:xfrm>
            <a:off x="7757399" y="171024"/>
            <a:ext cx="1229899" cy="231650"/>
          </a:xfrm>
          <a:prstGeom prst="rect">
            <a:avLst/>
          </a:prstGeom>
          <a:noFill/>
          <a:ln>
            <a:noFill/>
          </a:ln>
        </p:spPr>
      </p:pic>
      <p:pic>
        <p:nvPicPr>
          <p:cNvPr id="570" name="Shape 570"/>
          <p:cNvPicPr preferRelativeResize="0"/>
          <p:nvPr/>
        </p:nvPicPr>
        <p:blipFill>
          <a:blip r:embed="rId20">
            <a:alphaModFix/>
          </a:blip>
          <a:stretch>
            <a:fillRect/>
          </a:stretch>
        </p:blipFill>
        <p:spPr>
          <a:xfrm>
            <a:off x="422800" y="1157025"/>
            <a:ext cx="2037975" cy="36249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4" name="Shape 574"/>
        <p:cNvGrpSpPr/>
        <p:nvPr/>
      </p:nvGrpSpPr>
      <p:grpSpPr>
        <a:xfrm>
          <a:off x="0" y="0"/>
          <a:ext cx="0" cy="0"/>
          <a:chOff x="0" y="0"/>
          <a:chExt cx="0" cy="0"/>
        </a:xfrm>
      </p:grpSpPr>
      <p:sp>
        <p:nvSpPr>
          <p:cNvPr id="575" name="Shape 575"/>
          <p:cNvSpPr txBox="1"/>
          <p:nvPr>
            <p:ph type="title"/>
          </p:nvPr>
        </p:nvSpPr>
        <p:spPr>
          <a:xfrm>
            <a:off x="1974475" y="445025"/>
            <a:ext cx="68577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576" name="Shape 576"/>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577" name="Shape 57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578" name="Shape 578"/>
          <p:cNvSpPr txBox="1"/>
          <p:nvPr>
            <p:ph idx="1" type="body"/>
          </p:nvPr>
        </p:nvSpPr>
        <p:spPr>
          <a:xfrm>
            <a:off x="2093950" y="1715750"/>
            <a:ext cx="6591300" cy="3005700"/>
          </a:xfrm>
          <a:prstGeom prst="rect">
            <a:avLst/>
          </a:prstGeom>
        </p:spPr>
        <p:txBody>
          <a:bodyPr anchorCtr="0" anchor="t" bIns="91425" lIns="91425" rIns="91425" tIns="91425">
            <a:noAutofit/>
          </a:bodyPr>
          <a:lstStyle/>
          <a:p>
            <a:pPr lvl="0">
              <a:spcBef>
                <a:spcPts val="0"/>
              </a:spcBef>
              <a:buNone/>
            </a:pPr>
            <a:r>
              <a:rPr lang="fr" sz="1000">
                <a:solidFill>
                  <a:srgbClr val="999999"/>
                </a:solidFill>
              </a:rPr>
              <a:t>Cette page donne des informations chiffrées sur le livreur. Les heures effectuées sont comptabilisées sur une semaine.</a:t>
            </a:r>
          </a:p>
          <a:p>
            <a:pPr lvl="0">
              <a:spcBef>
                <a:spcPts val="0"/>
              </a:spcBef>
              <a:buNone/>
            </a:pPr>
            <a:r>
              <a:rPr lang="fr" sz="1000">
                <a:solidFill>
                  <a:srgbClr val="999999"/>
                </a:solidFill>
              </a:rPr>
              <a:t>Le graphique donne le nombre d’heures journalier du livreur et permet de voir combien de temps il travaille chaque jour. </a:t>
            </a:r>
          </a:p>
          <a:p>
            <a:pPr lvl="0">
              <a:spcBef>
                <a:spcPts val="0"/>
              </a:spcBef>
              <a:buNone/>
            </a:pPr>
            <a:r>
              <a:rPr lang="fr" sz="1000">
                <a:solidFill>
                  <a:srgbClr val="999999"/>
                </a:solidFill>
              </a:rPr>
              <a:t>Si il a plus ou autant de minutes de retards que la semaine précédente, le fond s’affiche en gris clair. Si il en a moins, il s’affiche en vert </a:t>
            </a:r>
            <a:r>
              <a:rPr lang="fr" sz="1000">
                <a:solidFill>
                  <a:srgbClr val="999999"/>
                </a:solidFill>
              </a:rPr>
              <a:t>#67ae73 (cf. ci-après)</a:t>
            </a:r>
            <a:r>
              <a:rPr lang="fr" sz="1000">
                <a:solidFill>
                  <a:srgbClr val="999999"/>
                </a:solidFill>
              </a:rPr>
              <a:t>.</a:t>
            </a:r>
          </a:p>
          <a:p>
            <a:pPr lvl="0" rtl="0">
              <a:spcBef>
                <a:spcPts val="0"/>
              </a:spcBef>
              <a:buNone/>
            </a:pPr>
            <a:r>
              <a:rPr lang="fr" sz="1000">
                <a:solidFill>
                  <a:srgbClr val="999999"/>
                </a:solidFill>
              </a:rPr>
              <a:t>L’utilisateur peut cliquer pour voir la moyenne des notes des 7 derniers jours, ce qui ouvre le graphique ci-après.</a:t>
            </a:r>
          </a:p>
        </p:txBody>
      </p:sp>
      <p:sp>
        <p:nvSpPr>
          <p:cNvPr id="579" name="Shape 579"/>
          <p:cNvSpPr txBox="1"/>
          <p:nvPr>
            <p:ph type="title"/>
          </p:nvPr>
        </p:nvSpPr>
        <p:spPr>
          <a:xfrm>
            <a:off x="2093950" y="1093925"/>
            <a:ext cx="46809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K. Statistiques</a:t>
            </a:r>
          </a:p>
        </p:txBody>
      </p:sp>
      <p:pic>
        <p:nvPicPr>
          <p:cNvPr id="580" name="Shape 580"/>
          <p:cNvPicPr preferRelativeResize="0"/>
          <p:nvPr/>
        </p:nvPicPr>
        <p:blipFill>
          <a:blip r:embed="rId3">
            <a:alphaModFix/>
          </a:blip>
          <a:stretch>
            <a:fillRect/>
          </a:stretch>
        </p:blipFill>
        <p:spPr>
          <a:xfrm>
            <a:off x="185225" y="143500"/>
            <a:ext cx="1669824" cy="4800226"/>
          </a:xfrm>
          <a:prstGeom prst="rect">
            <a:avLst/>
          </a:prstGeom>
          <a:noFill/>
          <a:ln>
            <a:noFill/>
          </a:ln>
        </p:spPr>
      </p:pic>
      <p:pic>
        <p:nvPicPr>
          <p:cNvPr id="581" name="Shape 581"/>
          <p:cNvPicPr preferRelativeResize="0"/>
          <p:nvPr/>
        </p:nvPicPr>
        <p:blipFill>
          <a:blip r:embed="rId4">
            <a:alphaModFix/>
          </a:blip>
          <a:stretch>
            <a:fillRect/>
          </a:stretch>
        </p:blipFill>
        <p:spPr>
          <a:xfrm>
            <a:off x="185225" y="143500"/>
            <a:ext cx="1669824" cy="4800183"/>
          </a:xfrm>
          <a:prstGeom prst="rect">
            <a:avLst/>
          </a:prstGeom>
          <a:noFill/>
          <a:ln>
            <a:noFill/>
          </a:ln>
        </p:spPr>
      </p:pic>
      <p:cxnSp>
        <p:nvCxnSpPr>
          <p:cNvPr id="582" name="Shape 582"/>
          <p:cNvCxnSpPr/>
          <p:nvPr/>
        </p:nvCxnSpPr>
        <p:spPr>
          <a:xfrm flipH="1" rot="10800000">
            <a:off x="1742600" y="3021450"/>
            <a:ext cx="414600" cy="498900"/>
          </a:xfrm>
          <a:prstGeom prst="straightConnector1">
            <a:avLst/>
          </a:prstGeom>
          <a:noFill/>
          <a:ln cap="flat" cmpd="sng" w="19050">
            <a:solidFill>
              <a:srgbClr val="67AE73"/>
            </a:solidFill>
            <a:prstDash val="solid"/>
            <a:round/>
            <a:headEnd len="lg" w="lg" type="none"/>
            <a:tailEnd len="lg" w="lg" type="none"/>
          </a:ln>
        </p:spPr>
      </p:cxnSp>
      <p:pic>
        <p:nvPicPr>
          <p:cNvPr id="583" name="Shape 583"/>
          <p:cNvPicPr preferRelativeResize="0"/>
          <p:nvPr/>
        </p:nvPicPr>
        <p:blipFill>
          <a:blip r:embed="rId5">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x="0" y="0"/>
          <a:ext cx="0" cy="0"/>
          <a:chOff x="0" y="0"/>
          <a:chExt cx="0" cy="0"/>
        </a:xfrm>
      </p:grpSpPr>
      <p:sp>
        <p:nvSpPr>
          <p:cNvPr id="588" name="Shape 588"/>
          <p:cNvSpPr txBox="1"/>
          <p:nvPr>
            <p:ph type="title"/>
          </p:nvPr>
        </p:nvSpPr>
        <p:spPr>
          <a:xfrm>
            <a:off x="1745875" y="445025"/>
            <a:ext cx="68577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589" name="Shape 589"/>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590" name="Shape 5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591" name="Shape 591"/>
          <p:cNvSpPr txBox="1"/>
          <p:nvPr>
            <p:ph idx="1" type="body"/>
          </p:nvPr>
        </p:nvSpPr>
        <p:spPr>
          <a:xfrm>
            <a:off x="1865350" y="1715750"/>
            <a:ext cx="6591300" cy="3005700"/>
          </a:xfrm>
          <a:prstGeom prst="rect">
            <a:avLst/>
          </a:prstGeom>
        </p:spPr>
        <p:txBody>
          <a:bodyPr anchorCtr="0" anchor="t" bIns="91425" lIns="91425" rIns="91425" tIns="91425">
            <a:noAutofit/>
          </a:bodyPr>
          <a:lstStyle/>
          <a:p>
            <a:pPr lvl="0" rtl="0">
              <a:spcBef>
                <a:spcPts val="0"/>
              </a:spcBef>
              <a:buNone/>
            </a:pPr>
            <a:r>
              <a:rPr lang="fr" sz="1000">
                <a:solidFill>
                  <a:srgbClr val="999999"/>
                </a:solidFill>
              </a:rPr>
              <a:t>Le bouton change alors de vocabulaire et permet de refermer le graphique ouvert.</a:t>
            </a:r>
          </a:p>
        </p:txBody>
      </p:sp>
      <p:sp>
        <p:nvSpPr>
          <p:cNvPr id="592" name="Shape 592"/>
          <p:cNvSpPr txBox="1"/>
          <p:nvPr>
            <p:ph type="title"/>
          </p:nvPr>
        </p:nvSpPr>
        <p:spPr>
          <a:xfrm>
            <a:off x="1865350" y="1093925"/>
            <a:ext cx="46809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K. Statistiques</a:t>
            </a:r>
          </a:p>
        </p:txBody>
      </p:sp>
      <p:pic>
        <p:nvPicPr>
          <p:cNvPr id="593" name="Shape 593"/>
          <p:cNvPicPr preferRelativeResize="0"/>
          <p:nvPr/>
        </p:nvPicPr>
        <p:blipFill>
          <a:blip r:embed="rId3">
            <a:alphaModFix/>
          </a:blip>
          <a:stretch>
            <a:fillRect/>
          </a:stretch>
        </p:blipFill>
        <p:spPr>
          <a:xfrm>
            <a:off x="178624" y="98375"/>
            <a:ext cx="1451550" cy="4848239"/>
          </a:xfrm>
          <a:prstGeom prst="rect">
            <a:avLst/>
          </a:prstGeom>
          <a:noFill/>
          <a:ln>
            <a:noFill/>
          </a:ln>
        </p:spPr>
      </p:pic>
      <p:pic>
        <p:nvPicPr>
          <p:cNvPr id="594" name="Shape 594"/>
          <p:cNvPicPr preferRelativeResize="0"/>
          <p:nvPr/>
        </p:nvPicPr>
        <p:blipFill>
          <a:blip r:embed="rId4">
            <a:alphaModFix/>
          </a:blip>
          <a:stretch>
            <a:fillRect/>
          </a:stretch>
        </p:blipFill>
        <p:spPr>
          <a:xfrm>
            <a:off x="178626" y="98375"/>
            <a:ext cx="1451550" cy="4848183"/>
          </a:xfrm>
          <a:prstGeom prst="rect">
            <a:avLst/>
          </a:prstGeom>
          <a:noFill/>
          <a:ln>
            <a:noFill/>
          </a:ln>
        </p:spPr>
      </p:pic>
      <p:cxnSp>
        <p:nvCxnSpPr>
          <p:cNvPr id="595" name="Shape 595"/>
          <p:cNvCxnSpPr/>
          <p:nvPr/>
        </p:nvCxnSpPr>
        <p:spPr>
          <a:xfrm flipH="1" rot="10800000">
            <a:off x="1004800" y="1909025"/>
            <a:ext cx="904200" cy="1660500"/>
          </a:xfrm>
          <a:prstGeom prst="straightConnector1">
            <a:avLst/>
          </a:prstGeom>
          <a:noFill/>
          <a:ln cap="flat" cmpd="sng" w="19050">
            <a:solidFill>
              <a:srgbClr val="67AE73"/>
            </a:solidFill>
            <a:prstDash val="solid"/>
            <a:round/>
            <a:headEnd len="lg" w="lg" type="none"/>
            <a:tailEnd len="lg" w="lg" type="none"/>
          </a:ln>
        </p:spPr>
      </p:cxnSp>
      <p:pic>
        <p:nvPicPr>
          <p:cNvPr id="596" name="Shape 596"/>
          <p:cNvPicPr preferRelativeResize="0"/>
          <p:nvPr/>
        </p:nvPicPr>
        <p:blipFill>
          <a:blip r:embed="rId5">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602" name="Shape 602"/>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603" name="Shape 60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604" name="Shape 604"/>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a:spcBef>
                <a:spcPts val="0"/>
              </a:spcBef>
              <a:buNone/>
            </a:pPr>
            <a:r>
              <a:rPr lang="fr" sz="1000">
                <a:solidFill>
                  <a:srgbClr val="999999"/>
                </a:solidFill>
              </a:rPr>
              <a:t>Concernant le calendrier, lorsqu’on clique sur un jour, c’est la semaine qui est sélectionnée et non le jour lui-même. La semaine sélectionnée ira toujours du lundi au dimanche.</a:t>
            </a:r>
          </a:p>
          <a:p>
            <a:pPr lvl="0" rtl="0">
              <a:spcBef>
                <a:spcPts val="0"/>
              </a:spcBef>
              <a:buNone/>
            </a:pPr>
            <a:r>
              <a:rPr lang="fr" sz="1000">
                <a:solidFill>
                  <a:srgbClr val="999999"/>
                </a:solidFill>
              </a:rPr>
              <a:t>Ici, les points sous les chiffres désignent les jours où le livreur a travaillé. En cliquant sur la partie sombre de l’écran (haut), la pop-up disparaît vers le bas, comme le fait le bouton “Annuler”.</a:t>
            </a:r>
          </a:p>
        </p:txBody>
      </p:sp>
      <p:sp>
        <p:nvSpPr>
          <p:cNvPr id="605" name="Shape 605"/>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Clr>
                <a:schemeClr val="dk1"/>
              </a:buClr>
              <a:buSzPct val="68750"/>
              <a:buFont typeface="Arial"/>
              <a:buNone/>
            </a:pPr>
            <a:r>
              <a:rPr lang="fr" sz="1600">
                <a:solidFill>
                  <a:srgbClr val="666666"/>
                </a:solidFill>
              </a:rPr>
              <a:t>K. Statistiques</a:t>
            </a:r>
          </a:p>
        </p:txBody>
      </p:sp>
      <p:pic>
        <p:nvPicPr>
          <p:cNvPr id="606" name="Shape 606"/>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607" name="Shape 607"/>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608" name="Shape 608"/>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609" name="Shape 609"/>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610" name="Shape 610"/>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611" name="Shape 611"/>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612" name="Shape 612"/>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613" name="Shape 613"/>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614" name="Shape 614"/>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615" name="Shape 615"/>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616" name="Shape 616"/>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617" name="Shape 617"/>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618" name="Shape 618"/>
          <p:cNvPicPr preferRelativeResize="0"/>
          <p:nvPr/>
        </p:nvPicPr>
        <p:blipFill>
          <a:blip r:embed="rId15">
            <a:alphaModFix/>
          </a:blip>
          <a:stretch>
            <a:fillRect/>
          </a:stretch>
        </p:blipFill>
        <p:spPr>
          <a:xfrm>
            <a:off x="422800" y="1170109"/>
            <a:ext cx="2037975" cy="3624891"/>
          </a:xfrm>
          <a:prstGeom prst="rect">
            <a:avLst/>
          </a:prstGeom>
          <a:noFill/>
          <a:ln>
            <a:noFill/>
          </a:ln>
        </p:spPr>
      </p:pic>
      <p:pic>
        <p:nvPicPr>
          <p:cNvPr id="619" name="Shape 619"/>
          <p:cNvPicPr preferRelativeResize="0"/>
          <p:nvPr/>
        </p:nvPicPr>
        <p:blipFill>
          <a:blip r:embed="rId16">
            <a:alphaModFix/>
          </a:blip>
          <a:stretch>
            <a:fillRect/>
          </a:stretch>
        </p:blipFill>
        <p:spPr>
          <a:xfrm>
            <a:off x="422800" y="1157031"/>
            <a:ext cx="2037975" cy="3624918"/>
          </a:xfrm>
          <a:prstGeom prst="rect">
            <a:avLst/>
          </a:prstGeom>
          <a:noFill/>
          <a:ln>
            <a:noFill/>
          </a:ln>
        </p:spPr>
      </p:pic>
      <p:pic>
        <p:nvPicPr>
          <p:cNvPr id="620" name="Shape 620"/>
          <p:cNvPicPr preferRelativeResize="0"/>
          <p:nvPr/>
        </p:nvPicPr>
        <p:blipFill>
          <a:blip r:embed="rId17">
            <a:alphaModFix/>
          </a:blip>
          <a:stretch>
            <a:fillRect/>
          </a:stretch>
        </p:blipFill>
        <p:spPr>
          <a:xfrm>
            <a:off x="422800" y="1157024"/>
            <a:ext cx="2037975" cy="3624888"/>
          </a:xfrm>
          <a:prstGeom prst="rect">
            <a:avLst/>
          </a:prstGeom>
          <a:noFill/>
          <a:ln>
            <a:noFill/>
          </a:ln>
        </p:spPr>
      </p:pic>
      <p:pic>
        <p:nvPicPr>
          <p:cNvPr id="621" name="Shape 621"/>
          <p:cNvPicPr preferRelativeResize="0"/>
          <p:nvPr/>
        </p:nvPicPr>
        <p:blipFill>
          <a:blip r:embed="rId18">
            <a:alphaModFix/>
          </a:blip>
          <a:stretch>
            <a:fillRect/>
          </a:stretch>
        </p:blipFill>
        <p:spPr>
          <a:xfrm>
            <a:off x="422800" y="1170087"/>
            <a:ext cx="2037975" cy="3624894"/>
          </a:xfrm>
          <a:prstGeom prst="rect">
            <a:avLst/>
          </a:prstGeom>
          <a:noFill/>
          <a:ln>
            <a:noFill/>
          </a:ln>
        </p:spPr>
      </p:pic>
      <p:pic>
        <p:nvPicPr>
          <p:cNvPr id="622" name="Shape 622"/>
          <p:cNvPicPr preferRelativeResize="0"/>
          <p:nvPr/>
        </p:nvPicPr>
        <p:blipFill>
          <a:blip r:embed="rId19">
            <a:alphaModFix/>
          </a:blip>
          <a:stretch>
            <a:fillRect/>
          </a:stretch>
        </p:blipFill>
        <p:spPr>
          <a:xfrm>
            <a:off x="7757399" y="171024"/>
            <a:ext cx="1229899" cy="231650"/>
          </a:xfrm>
          <a:prstGeom prst="rect">
            <a:avLst/>
          </a:prstGeom>
          <a:noFill/>
          <a:ln>
            <a:noFill/>
          </a:ln>
        </p:spPr>
      </p:pic>
      <p:pic>
        <p:nvPicPr>
          <p:cNvPr id="623" name="Shape 623"/>
          <p:cNvPicPr preferRelativeResize="0"/>
          <p:nvPr/>
        </p:nvPicPr>
        <p:blipFill>
          <a:blip r:embed="rId20">
            <a:alphaModFix/>
          </a:blip>
          <a:stretch>
            <a:fillRect/>
          </a:stretch>
        </p:blipFill>
        <p:spPr>
          <a:xfrm>
            <a:off x="422800" y="1157024"/>
            <a:ext cx="2037975" cy="362491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IV.  </a:t>
            </a:r>
            <a:r>
              <a:rPr b="1" lang="fr">
                <a:solidFill>
                  <a:srgbClr val="67AE73"/>
                </a:solidFill>
              </a:rPr>
              <a:t>P</a:t>
            </a:r>
            <a:r>
              <a:rPr lang="fr">
                <a:solidFill>
                  <a:srgbClr val="67AE73"/>
                </a:solidFill>
              </a:rPr>
              <a:t>ages site mobile</a:t>
            </a:r>
          </a:p>
        </p:txBody>
      </p:sp>
      <p:sp>
        <p:nvSpPr>
          <p:cNvPr id="629" name="Shape 629"/>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630" name="Shape 6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631" name="Shape 631"/>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a:spcBef>
                <a:spcPts val="0"/>
              </a:spcBef>
              <a:buNone/>
            </a:pPr>
            <a:r>
              <a:rPr lang="fr" sz="1000">
                <a:solidFill>
                  <a:srgbClr val="999999"/>
                </a:solidFill>
              </a:rPr>
              <a:t>Cette page permet de résumer les informations de la commande (adresse, créneau horraire). Elle lui indique aussi le nom du livreur, son type de véhicule ainsi que sa position grâce à la map. </a:t>
            </a:r>
          </a:p>
          <a:p>
            <a:pPr lvl="0" rtl="0">
              <a:spcBef>
                <a:spcPts val="0"/>
              </a:spcBef>
              <a:buNone/>
            </a:pPr>
            <a:r>
              <a:rPr lang="fr" sz="1000">
                <a:solidFill>
                  <a:srgbClr val="999999"/>
                </a:solidFill>
              </a:rPr>
              <a:t>La map est centrée sur ce picto (position du livreur). L’autre picto désigne l’adresse du client.</a:t>
            </a:r>
          </a:p>
        </p:txBody>
      </p:sp>
      <p:sp>
        <p:nvSpPr>
          <p:cNvPr id="632" name="Shape 632"/>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Clr>
                <a:schemeClr val="dk1"/>
              </a:buClr>
              <a:buSzPct val="68750"/>
              <a:buFont typeface="Arial"/>
              <a:buNone/>
            </a:pPr>
            <a:r>
              <a:rPr lang="fr" sz="1600">
                <a:solidFill>
                  <a:srgbClr val="666666"/>
                </a:solidFill>
              </a:rPr>
              <a:t>A. Suivi de commande</a:t>
            </a:r>
          </a:p>
        </p:txBody>
      </p:sp>
      <p:pic>
        <p:nvPicPr>
          <p:cNvPr id="633" name="Shape 633"/>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634" name="Shape 634"/>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635" name="Shape 635"/>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636" name="Shape 636"/>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637" name="Shape 637"/>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638" name="Shape 638"/>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639" name="Shape 639"/>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640" name="Shape 640"/>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641" name="Shape 641"/>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642" name="Shape 642"/>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643" name="Shape 643"/>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644" name="Shape 644"/>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645" name="Shape 645"/>
          <p:cNvPicPr preferRelativeResize="0"/>
          <p:nvPr/>
        </p:nvPicPr>
        <p:blipFill>
          <a:blip r:embed="rId15">
            <a:alphaModFix/>
          </a:blip>
          <a:stretch>
            <a:fillRect/>
          </a:stretch>
        </p:blipFill>
        <p:spPr>
          <a:xfrm>
            <a:off x="422800" y="1170109"/>
            <a:ext cx="2037975" cy="3624891"/>
          </a:xfrm>
          <a:prstGeom prst="rect">
            <a:avLst/>
          </a:prstGeom>
          <a:noFill/>
          <a:ln>
            <a:noFill/>
          </a:ln>
        </p:spPr>
      </p:pic>
      <p:pic>
        <p:nvPicPr>
          <p:cNvPr id="646" name="Shape 646"/>
          <p:cNvPicPr preferRelativeResize="0"/>
          <p:nvPr/>
        </p:nvPicPr>
        <p:blipFill>
          <a:blip r:embed="rId16">
            <a:alphaModFix/>
          </a:blip>
          <a:stretch>
            <a:fillRect/>
          </a:stretch>
        </p:blipFill>
        <p:spPr>
          <a:xfrm>
            <a:off x="422800" y="1157031"/>
            <a:ext cx="2037975" cy="3624918"/>
          </a:xfrm>
          <a:prstGeom prst="rect">
            <a:avLst/>
          </a:prstGeom>
          <a:noFill/>
          <a:ln>
            <a:noFill/>
          </a:ln>
        </p:spPr>
      </p:pic>
      <p:pic>
        <p:nvPicPr>
          <p:cNvPr id="647" name="Shape 647"/>
          <p:cNvPicPr preferRelativeResize="0"/>
          <p:nvPr/>
        </p:nvPicPr>
        <p:blipFill>
          <a:blip r:embed="rId17">
            <a:alphaModFix/>
          </a:blip>
          <a:stretch>
            <a:fillRect/>
          </a:stretch>
        </p:blipFill>
        <p:spPr>
          <a:xfrm>
            <a:off x="422800" y="1157024"/>
            <a:ext cx="2037975" cy="3624888"/>
          </a:xfrm>
          <a:prstGeom prst="rect">
            <a:avLst/>
          </a:prstGeom>
          <a:noFill/>
          <a:ln>
            <a:noFill/>
          </a:ln>
        </p:spPr>
      </p:pic>
      <p:pic>
        <p:nvPicPr>
          <p:cNvPr id="648" name="Shape 648"/>
          <p:cNvPicPr preferRelativeResize="0"/>
          <p:nvPr/>
        </p:nvPicPr>
        <p:blipFill>
          <a:blip r:embed="rId18">
            <a:alphaModFix/>
          </a:blip>
          <a:stretch>
            <a:fillRect/>
          </a:stretch>
        </p:blipFill>
        <p:spPr>
          <a:xfrm>
            <a:off x="422800" y="1170087"/>
            <a:ext cx="2037975" cy="3624894"/>
          </a:xfrm>
          <a:prstGeom prst="rect">
            <a:avLst/>
          </a:prstGeom>
          <a:noFill/>
          <a:ln>
            <a:noFill/>
          </a:ln>
        </p:spPr>
      </p:pic>
      <p:pic>
        <p:nvPicPr>
          <p:cNvPr id="649" name="Shape 649"/>
          <p:cNvPicPr preferRelativeResize="0"/>
          <p:nvPr/>
        </p:nvPicPr>
        <p:blipFill>
          <a:blip r:embed="rId19">
            <a:alphaModFix/>
          </a:blip>
          <a:stretch>
            <a:fillRect/>
          </a:stretch>
        </p:blipFill>
        <p:spPr>
          <a:xfrm>
            <a:off x="7757399" y="171024"/>
            <a:ext cx="1229899" cy="231650"/>
          </a:xfrm>
          <a:prstGeom prst="rect">
            <a:avLst/>
          </a:prstGeom>
          <a:noFill/>
          <a:ln>
            <a:noFill/>
          </a:ln>
        </p:spPr>
      </p:pic>
      <p:pic>
        <p:nvPicPr>
          <p:cNvPr id="650" name="Shape 650"/>
          <p:cNvPicPr preferRelativeResize="0"/>
          <p:nvPr/>
        </p:nvPicPr>
        <p:blipFill>
          <a:blip r:embed="rId20">
            <a:alphaModFix/>
          </a:blip>
          <a:stretch>
            <a:fillRect/>
          </a:stretch>
        </p:blipFill>
        <p:spPr>
          <a:xfrm>
            <a:off x="422800" y="1157024"/>
            <a:ext cx="2037975" cy="3624911"/>
          </a:xfrm>
          <a:prstGeom prst="rect">
            <a:avLst/>
          </a:prstGeom>
          <a:noFill/>
          <a:ln>
            <a:noFill/>
          </a:ln>
        </p:spPr>
      </p:pic>
      <p:pic>
        <p:nvPicPr>
          <p:cNvPr id="651" name="Shape 651"/>
          <p:cNvPicPr preferRelativeResize="0"/>
          <p:nvPr/>
        </p:nvPicPr>
        <p:blipFill>
          <a:blip r:embed="rId21">
            <a:alphaModFix/>
          </a:blip>
          <a:stretch>
            <a:fillRect/>
          </a:stretch>
        </p:blipFill>
        <p:spPr>
          <a:xfrm>
            <a:off x="422800" y="1157025"/>
            <a:ext cx="2037975" cy="3624908"/>
          </a:xfrm>
          <a:prstGeom prst="rect">
            <a:avLst/>
          </a:prstGeom>
          <a:noFill/>
          <a:ln cap="flat" cmpd="sng" w="9525">
            <a:solidFill>
              <a:srgbClr val="B7B7B7"/>
            </a:solidFill>
            <a:prstDash val="solid"/>
            <a:round/>
            <a:headEnd len="med" w="med" type="none"/>
            <a:tailEnd len="med" w="med" type="none"/>
          </a:ln>
        </p:spPr>
      </p:pic>
      <p:cxnSp>
        <p:nvCxnSpPr>
          <p:cNvPr id="652" name="Shape 652"/>
          <p:cNvCxnSpPr/>
          <p:nvPr/>
        </p:nvCxnSpPr>
        <p:spPr>
          <a:xfrm flipH="1" rot="10800000">
            <a:off x="1503700" y="2422000"/>
            <a:ext cx="1157100" cy="1245900"/>
          </a:xfrm>
          <a:prstGeom prst="straightConnector1">
            <a:avLst/>
          </a:prstGeom>
          <a:noFill/>
          <a:ln cap="flat" cmpd="sng" w="19050">
            <a:solidFill>
              <a:srgbClr val="67AE73"/>
            </a:solidFill>
            <a:prstDash val="solid"/>
            <a:round/>
            <a:headEnd len="lg" w="lg" type="none"/>
            <a:tailEnd len="lg" w="lg"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 name="Shape 656"/>
        <p:cNvGrpSpPr/>
        <p:nvPr/>
      </p:nvGrpSpPr>
      <p:grpSpPr>
        <a:xfrm>
          <a:off x="0" y="0"/>
          <a:ext cx="0" cy="0"/>
          <a:chOff x="0" y="0"/>
          <a:chExt cx="0" cy="0"/>
        </a:xfrm>
      </p:grpSpPr>
      <p:sp>
        <p:nvSpPr>
          <p:cNvPr id="657" name="Shape 65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IV.  </a:t>
            </a:r>
            <a:r>
              <a:rPr b="1" lang="fr">
                <a:solidFill>
                  <a:srgbClr val="67AE73"/>
                </a:solidFill>
              </a:rPr>
              <a:t>P</a:t>
            </a:r>
            <a:r>
              <a:rPr lang="fr">
                <a:solidFill>
                  <a:srgbClr val="67AE73"/>
                </a:solidFill>
              </a:rPr>
              <a:t>ages site mobile</a:t>
            </a:r>
          </a:p>
        </p:txBody>
      </p:sp>
      <p:sp>
        <p:nvSpPr>
          <p:cNvPr id="658" name="Shape 658"/>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659" name="Shape 6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660" name="Shape 660"/>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a:spcBef>
                <a:spcPts val="0"/>
              </a:spcBef>
              <a:buNone/>
            </a:pPr>
            <a:r>
              <a:rPr lang="fr" sz="1000">
                <a:solidFill>
                  <a:srgbClr val="999999"/>
                </a:solidFill>
              </a:rPr>
              <a:t>Cette page apparaît une fois que le client a reçu sa commande.</a:t>
            </a:r>
          </a:p>
          <a:p>
            <a:pPr lvl="0" rtl="0">
              <a:spcBef>
                <a:spcPts val="0"/>
              </a:spcBef>
              <a:buNone/>
            </a:pPr>
            <a:r>
              <a:rPr lang="fr" sz="1000">
                <a:solidFill>
                  <a:srgbClr val="999999"/>
                </a:solidFill>
              </a:rPr>
              <a:t>Elle lui permet de connaître l’économie de carbone réalisée mais également de noter le livreur. Pour se faire, il n’aura qu’à cliquer sur une des étoiles correspondant à la note (/5).</a:t>
            </a:r>
          </a:p>
        </p:txBody>
      </p:sp>
      <p:sp>
        <p:nvSpPr>
          <p:cNvPr id="661" name="Shape 661"/>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Clr>
                <a:schemeClr val="dk1"/>
              </a:buClr>
              <a:buSzPct val="68750"/>
              <a:buFont typeface="Arial"/>
              <a:buNone/>
            </a:pPr>
            <a:r>
              <a:rPr lang="fr" sz="1600">
                <a:solidFill>
                  <a:srgbClr val="666666"/>
                </a:solidFill>
              </a:rPr>
              <a:t>B. Notation livreur</a:t>
            </a:r>
          </a:p>
        </p:txBody>
      </p:sp>
      <p:pic>
        <p:nvPicPr>
          <p:cNvPr id="662" name="Shape 662"/>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663" name="Shape 663"/>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664" name="Shape 664"/>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665" name="Shape 665"/>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666" name="Shape 666"/>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667" name="Shape 667"/>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668" name="Shape 668"/>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669" name="Shape 669"/>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670" name="Shape 670"/>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671" name="Shape 671"/>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672" name="Shape 672"/>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673" name="Shape 673"/>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674" name="Shape 674"/>
          <p:cNvPicPr preferRelativeResize="0"/>
          <p:nvPr/>
        </p:nvPicPr>
        <p:blipFill>
          <a:blip r:embed="rId15">
            <a:alphaModFix/>
          </a:blip>
          <a:stretch>
            <a:fillRect/>
          </a:stretch>
        </p:blipFill>
        <p:spPr>
          <a:xfrm>
            <a:off x="422800" y="1170109"/>
            <a:ext cx="2037975" cy="3624891"/>
          </a:xfrm>
          <a:prstGeom prst="rect">
            <a:avLst/>
          </a:prstGeom>
          <a:noFill/>
          <a:ln>
            <a:noFill/>
          </a:ln>
        </p:spPr>
      </p:pic>
      <p:pic>
        <p:nvPicPr>
          <p:cNvPr id="675" name="Shape 675"/>
          <p:cNvPicPr preferRelativeResize="0"/>
          <p:nvPr/>
        </p:nvPicPr>
        <p:blipFill>
          <a:blip r:embed="rId16">
            <a:alphaModFix/>
          </a:blip>
          <a:stretch>
            <a:fillRect/>
          </a:stretch>
        </p:blipFill>
        <p:spPr>
          <a:xfrm>
            <a:off x="422800" y="1157031"/>
            <a:ext cx="2037975" cy="3624918"/>
          </a:xfrm>
          <a:prstGeom prst="rect">
            <a:avLst/>
          </a:prstGeom>
          <a:noFill/>
          <a:ln>
            <a:noFill/>
          </a:ln>
        </p:spPr>
      </p:pic>
      <p:pic>
        <p:nvPicPr>
          <p:cNvPr id="676" name="Shape 676"/>
          <p:cNvPicPr preferRelativeResize="0"/>
          <p:nvPr/>
        </p:nvPicPr>
        <p:blipFill>
          <a:blip r:embed="rId17">
            <a:alphaModFix/>
          </a:blip>
          <a:stretch>
            <a:fillRect/>
          </a:stretch>
        </p:blipFill>
        <p:spPr>
          <a:xfrm>
            <a:off x="422800" y="1157024"/>
            <a:ext cx="2037975" cy="3624888"/>
          </a:xfrm>
          <a:prstGeom prst="rect">
            <a:avLst/>
          </a:prstGeom>
          <a:noFill/>
          <a:ln>
            <a:noFill/>
          </a:ln>
        </p:spPr>
      </p:pic>
      <p:pic>
        <p:nvPicPr>
          <p:cNvPr id="677" name="Shape 677"/>
          <p:cNvPicPr preferRelativeResize="0"/>
          <p:nvPr/>
        </p:nvPicPr>
        <p:blipFill>
          <a:blip r:embed="rId18">
            <a:alphaModFix/>
          </a:blip>
          <a:stretch>
            <a:fillRect/>
          </a:stretch>
        </p:blipFill>
        <p:spPr>
          <a:xfrm>
            <a:off x="422800" y="1170087"/>
            <a:ext cx="2037975" cy="3624894"/>
          </a:xfrm>
          <a:prstGeom prst="rect">
            <a:avLst/>
          </a:prstGeom>
          <a:noFill/>
          <a:ln>
            <a:noFill/>
          </a:ln>
        </p:spPr>
      </p:pic>
      <p:pic>
        <p:nvPicPr>
          <p:cNvPr id="678" name="Shape 678"/>
          <p:cNvPicPr preferRelativeResize="0"/>
          <p:nvPr/>
        </p:nvPicPr>
        <p:blipFill>
          <a:blip r:embed="rId19">
            <a:alphaModFix/>
          </a:blip>
          <a:stretch>
            <a:fillRect/>
          </a:stretch>
        </p:blipFill>
        <p:spPr>
          <a:xfrm>
            <a:off x="7757399" y="171024"/>
            <a:ext cx="1229899" cy="231650"/>
          </a:xfrm>
          <a:prstGeom prst="rect">
            <a:avLst/>
          </a:prstGeom>
          <a:noFill/>
          <a:ln>
            <a:noFill/>
          </a:ln>
        </p:spPr>
      </p:pic>
      <p:pic>
        <p:nvPicPr>
          <p:cNvPr id="679" name="Shape 679"/>
          <p:cNvPicPr preferRelativeResize="0"/>
          <p:nvPr/>
        </p:nvPicPr>
        <p:blipFill>
          <a:blip r:embed="rId20">
            <a:alphaModFix/>
          </a:blip>
          <a:stretch>
            <a:fillRect/>
          </a:stretch>
        </p:blipFill>
        <p:spPr>
          <a:xfrm>
            <a:off x="422800" y="1157024"/>
            <a:ext cx="2037975" cy="3624911"/>
          </a:xfrm>
          <a:prstGeom prst="rect">
            <a:avLst/>
          </a:prstGeom>
          <a:noFill/>
          <a:ln>
            <a:noFill/>
          </a:ln>
        </p:spPr>
      </p:pic>
      <p:pic>
        <p:nvPicPr>
          <p:cNvPr id="680" name="Shape 680"/>
          <p:cNvPicPr preferRelativeResize="0"/>
          <p:nvPr/>
        </p:nvPicPr>
        <p:blipFill>
          <a:blip r:embed="rId21">
            <a:alphaModFix/>
          </a:blip>
          <a:stretch>
            <a:fillRect/>
          </a:stretch>
        </p:blipFill>
        <p:spPr>
          <a:xfrm>
            <a:off x="422800" y="1157025"/>
            <a:ext cx="2037975" cy="3624908"/>
          </a:xfrm>
          <a:prstGeom prst="rect">
            <a:avLst/>
          </a:prstGeom>
          <a:noFill/>
          <a:ln cap="flat" cmpd="sng" w="9525">
            <a:solidFill>
              <a:srgbClr val="B7B7B7"/>
            </a:solidFill>
            <a:prstDash val="solid"/>
            <a:round/>
            <a:headEnd len="med" w="med" type="none"/>
            <a:tailEnd len="med" w="med" type="none"/>
          </a:ln>
        </p:spPr>
      </p:pic>
      <p:pic>
        <p:nvPicPr>
          <p:cNvPr id="681" name="Shape 681"/>
          <p:cNvPicPr preferRelativeResize="0"/>
          <p:nvPr/>
        </p:nvPicPr>
        <p:blipFill>
          <a:blip r:embed="rId22">
            <a:alphaModFix/>
          </a:blip>
          <a:stretch>
            <a:fillRect/>
          </a:stretch>
        </p:blipFill>
        <p:spPr>
          <a:xfrm>
            <a:off x="422800" y="1157025"/>
            <a:ext cx="2037975" cy="36249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5" name="Shape 685"/>
        <p:cNvGrpSpPr/>
        <p:nvPr/>
      </p:nvGrpSpPr>
      <p:grpSpPr>
        <a:xfrm>
          <a:off x="0" y="0"/>
          <a:ext cx="0" cy="0"/>
          <a:chOff x="0" y="0"/>
          <a:chExt cx="0" cy="0"/>
        </a:xfrm>
      </p:grpSpPr>
      <p:sp>
        <p:nvSpPr>
          <p:cNvPr id="686" name="Shape 68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IV.  </a:t>
            </a:r>
            <a:r>
              <a:rPr b="1" lang="fr">
                <a:solidFill>
                  <a:srgbClr val="67AE73"/>
                </a:solidFill>
              </a:rPr>
              <a:t>P</a:t>
            </a:r>
            <a:r>
              <a:rPr lang="fr">
                <a:solidFill>
                  <a:srgbClr val="67AE73"/>
                </a:solidFill>
              </a:rPr>
              <a:t>ages site mobile</a:t>
            </a:r>
          </a:p>
        </p:txBody>
      </p:sp>
      <p:sp>
        <p:nvSpPr>
          <p:cNvPr id="687" name="Shape 687"/>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688" name="Shape 6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689" name="Shape 689"/>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a:spcBef>
                <a:spcPts val="0"/>
              </a:spcBef>
              <a:buNone/>
            </a:pPr>
            <a:r>
              <a:rPr lang="fr" sz="1000">
                <a:solidFill>
                  <a:srgbClr val="999999"/>
                </a:solidFill>
              </a:rPr>
              <a:t>En appuyant sur une des 5 étoiles, un bouton “Confirmer” apparaît mais également un texte sous l’étoile choisit.</a:t>
            </a:r>
          </a:p>
          <a:p>
            <a:pPr lvl="0">
              <a:spcBef>
                <a:spcPts val="0"/>
              </a:spcBef>
              <a:buNone/>
            </a:pPr>
            <a:r>
              <a:rPr lang="fr" sz="1000">
                <a:solidFill>
                  <a:srgbClr val="999999"/>
                </a:solidFill>
              </a:rPr>
              <a:t>1 étoile : Très mauvais</a:t>
            </a:r>
          </a:p>
          <a:p>
            <a:pPr lvl="0">
              <a:spcBef>
                <a:spcPts val="0"/>
              </a:spcBef>
              <a:buNone/>
            </a:pPr>
            <a:r>
              <a:rPr lang="fr" sz="1000">
                <a:solidFill>
                  <a:srgbClr val="999999"/>
                </a:solidFill>
              </a:rPr>
              <a:t>2 étoiles : Mauvais</a:t>
            </a:r>
          </a:p>
          <a:p>
            <a:pPr lvl="0">
              <a:spcBef>
                <a:spcPts val="0"/>
              </a:spcBef>
              <a:buNone/>
            </a:pPr>
            <a:r>
              <a:rPr lang="fr" sz="1000">
                <a:solidFill>
                  <a:srgbClr val="999999"/>
                </a:solidFill>
              </a:rPr>
              <a:t>3 étoiles : OK</a:t>
            </a:r>
          </a:p>
          <a:p>
            <a:pPr lvl="0">
              <a:spcBef>
                <a:spcPts val="0"/>
              </a:spcBef>
              <a:buNone/>
            </a:pPr>
            <a:r>
              <a:rPr lang="fr" sz="1000">
                <a:solidFill>
                  <a:srgbClr val="999999"/>
                </a:solidFill>
              </a:rPr>
              <a:t>4 étoiles : Bon</a:t>
            </a:r>
          </a:p>
          <a:p>
            <a:pPr lvl="0" rtl="0">
              <a:spcBef>
                <a:spcPts val="0"/>
              </a:spcBef>
              <a:buNone/>
            </a:pPr>
            <a:r>
              <a:rPr lang="fr" sz="1000">
                <a:solidFill>
                  <a:srgbClr val="999999"/>
                </a:solidFill>
              </a:rPr>
              <a:t>5 étoiles : Excellent</a:t>
            </a:r>
          </a:p>
        </p:txBody>
      </p:sp>
      <p:sp>
        <p:nvSpPr>
          <p:cNvPr id="690" name="Shape 690"/>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Clr>
                <a:schemeClr val="dk1"/>
              </a:buClr>
              <a:buSzPct val="68750"/>
              <a:buFont typeface="Arial"/>
              <a:buNone/>
            </a:pPr>
            <a:r>
              <a:rPr lang="fr" sz="1600">
                <a:solidFill>
                  <a:srgbClr val="666666"/>
                </a:solidFill>
              </a:rPr>
              <a:t>B. Notation livreur</a:t>
            </a:r>
          </a:p>
        </p:txBody>
      </p:sp>
      <p:pic>
        <p:nvPicPr>
          <p:cNvPr id="691" name="Shape 691"/>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692" name="Shape 692"/>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693" name="Shape 693"/>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694" name="Shape 694"/>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695" name="Shape 695"/>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696" name="Shape 696"/>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697" name="Shape 697"/>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698" name="Shape 698"/>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699" name="Shape 699"/>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700" name="Shape 700"/>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701" name="Shape 701"/>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702" name="Shape 702"/>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703" name="Shape 703"/>
          <p:cNvPicPr preferRelativeResize="0"/>
          <p:nvPr/>
        </p:nvPicPr>
        <p:blipFill>
          <a:blip r:embed="rId15">
            <a:alphaModFix/>
          </a:blip>
          <a:stretch>
            <a:fillRect/>
          </a:stretch>
        </p:blipFill>
        <p:spPr>
          <a:xfrm>
            <a:off x="422800" y="1170109"/>
            <a:ext cx="2037975" cy="3624891"/>
          </a:xfrm>
          <a:prstGeom prst="rect">
            <a:avLst/>
          </a:prstGeom>
          <a:noFill/>
          <a:ln>
            <a:noFill/>
          </a:ln>
        </p:spPr>
      </p:pic>
      <p:pic>
        <p:nvPicPr>
          <p:cNvPr id="704" name="Shape 704"/>
          <p:cNvPicPr preferRelativeResize="0"/>
          <p:nvPr/>
        </p:nvPicPr>
        <p:blipFill>
          <a:blip r:embed="rId16">
            <a:alphaModFix/>
          </a:blip>
          <a:stretch>
            <a:fillRect/>
          </a:stretch>
        </p:blipFill>
        <p:spPr>
          <a:xfrm>
            <a:off x="422800" y="1157031"/>
            <a:ext cx="2037975" cy="3624918"/>
          </a:xfrm>
          <a:prstGeom prst="rect">
            <a:avLst/>
          </a:prstGeom>
          <a:noFill/>
          <a:ln>
            <a:noFill/>
          </a:ln>
        </p:spPr>
      </p:pic>
      <p:pic>
        <p:nvPicPr>
          <p:cNvPr id="705" name="Shape 705"/>
          <p:cNvPicPr preferRelativeResize="0"/>
          <p:nvPr/>
        </p:nvPicPr>
        <p:blipFill>
          <a:blip r:embed="rId17">
            <a:alphaModFix/>
          </a:blip>
          <a:stretch>
            <a:fillRect/>
          </a:stretch>
        </p:blipFill>
        <p:spPr>
          <a:xfrm>
            <a:off x="422800" y="1157024"/>
            <a:ext cx="2037975" cy="3624888"/>
          </a:xfrm>
          <a:prstGeom prst="rect">
            <a:avLst/>
          </a:prstGeom>
          <a:noFill/>
          <a:ln>
            <a:noFill/>
          </a:ln>
        </p:spPr>
      </p:pic>
      <p:pic>
        <p:nvPicPr>
          <p:cNvPr id="706" name="Shape 706"/>
          <p:cNvPicPr preferRelativeResize="0"/>
          <p:nvPr/>
        </p:nvPicPr>
        <p:blipFill>
          <a:blip r:embed="rId18">
            <a:alphaModFix/>
          </a:blip>
          <a:stretch>
            <a:fillRect/>
          </a:stretch>
        </p:blipFill>
        <p:spPr>
          <a:xfrm>
            <a:off x="422800" y="1170087"/>
            <a:ext cx="2037975" cy="3624894"/>
          </a:xfrm>
          <a:prstGeom prst="rect">
            <a:avLst/>
          </a:prstGeom>
          <a:noFill/>
          <a:ln>
            <a:noFill/>
          </a:ln>
        </p:spPr>
      </p:pic>
      <p:pic>
        <p:nvPicPr>
          <p:cNvPr id="707" name="Shape 707"/>
          <p:cNvPicPr preferRelativeResize="0"/>
          <p:nvPr/>
        </p:nvPicPr>
        <p:blipFill>
          <a:blip r:embed="rId19">
            <a:alphaModFix/>
          </a:blip>
          <a:stretch>
            <a:fillRect/>
          </a:stretch>
        </p:blipFill>
        <p:spPr>
          <a:xfrm>
            <a:off x="7757399" y="171024"/>
            <a:ext cx="1229899" cy="231650"/>
          </a:xfrm>
          <a:prstGeom prst="rect">
            <a:avLst/>
          </a:prstGeom>
          <a:noFill/>
          <a:ln>
            <a:noFill/>
          </a:ln>
        </p:spPr>
      </p:pic>
      <p:pic>
        <p:nvPicPr>
          <p:cNvPr id="708" name="Shape 708"/>
          <p:cNvPicPr preferRelativeResize="0"/>
          <p:nvPr/>
        </p:nvPicPr>
        <p:blipFill>
          <a:blip r:embed="rId20">
            <a:alphaModFix/>
          </a:blip>
          <a:stretch>
            <a:fillRect/>
          </a:stretch>
        </p:blipFill>
        <p:spPr>
          <a:xfrm>
            <a:off x="422800" y="1157024"/>
            <a:ext cx="2037975" cy="3624911"/>
          </a:xfrm>
          <a:prstGeom prst="rect">
            <a:avLst/>
          </a:prstGeom>
          <a:noFill/>
          <a:ln>
            <a:noFill/>
          </a:ln>
        </p:spPr>
      </p:pic>
      <p:pic>
        <p:nvPicPr>
          <p:cNvPr id="709" name="Shape 709"/>
          <p:cNvPicPr preferRelativeResize="0"/>
          <p:nvPr/>
        </p:nvPicPr>
        <p:blipFill>
          <a:blip r:embed="rId21">
            <a:alphaModFix/>
          </a:blip>
          <a:stretch>
            <a:fillRect/>
          </a:stretch>
        </p:blipFill>
        <p:spPr>
          <a:xfrm>
            <a:off x="422800" y="1157025"/>
            <a:ext cx="2037975" cy="3624908"/>
          </a:xfrm>
          <a:prstGeom prst="rect">
            <a:avLst/>
          </a:prstGeom>
          <a:noFill/>
          <a:ln cap="flat" cmpd="sng" w="9525">
            <a:solidFill>
              <a:srgbClr val="B7B7B7"/>
            </a:solidFill>
            <a:prstDash val="solid"/>
            <a:round/>
            <a:headEnd len="med" w="med" type="none"/>
            <a:tailEnd len="med" w="med" type="none"/>
          </a:ln>
        </p:spPr>
      </p:pic>
      <p:pic>
        <p:nvPicPr>
          <p:cNvPr id="710" name="Shape 710"/>
          <p:cNvPicPr preferRelativeResize="0"/>
          <p:nvPr/>
        </p:nvPicPr>
        <p:blipFill>
          <a:blip r:embed="rId22">
            <a:alphaModFix/>
          </a:blip>
          <a:stretch>
            <a:fillRect/>
          </a:stretch>
        </p:blipFill>
        <p:spPr>
          <a:xfrm>
            <a:off x="422800" y="1157025"/>
            <a:ext cx="2037975" cy="3624914"/>
          </a:xfrm>
          <a:prstGeom prst="rect">
            <a:avLst/>
          </a:prstGeom>
          <a:noFill/>
          <a:ln>
            <a:noFill/>
          </a:ln>
        </p:spPr>
      </p:pic>
      <p:pic>
        <p:nvPicPr>
          <p:cNvPr id="711" name="Shape 711"/>
          <p:cNvPicPr preferRelativeResize="0"/>
          <p:nvPr/>
        </p:nvPicPr>
        <p:blipFill>
          <a:blip r:embed="rId23">
            <a:alphaModFix/>
          </a:blip>
          <a:stretch>
            <a:fillRect/>
          </a:stretch>
        </p:blipFill>
        <p:spPr>
          <a:xfrm>
            <a:off x="422800" y="1157024"/>
            <a:ext cx="2037975" cy="362489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5" name="Shape 715"/>
        <p:cNvGrpSpPr/>
        <p:nvPr/>
      </p:nvGrpSpPr>
      <p:grpSpPr>
        <a:xfrm>
          <a:off x="0" y="0"/>
          <a:ext cx="0" cy="0"/>
          <a:chOff x="0" y="0"/>
          <a:chExt cx="0" cy="0"/>
        </a:xfrm>
      </p:grpSpPr>
      <p:sp>
        <p:nvSpPr>
          <p:cNvPr id="716" name="Shape 71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IV.  </a:t>
            </a:r>
            <a:r>
              <a:rPr b="1" lang="fr">
                <a:solidFill>
                  <a:srgbClr val="67AE73"/>
                </a:solidFill>
              </a:rPr>
              <a:t>P</a:t>
            </a:r>
            <a:r>
              <a:rPr lang="fr">
                <a:solidFill>
                  <a:srgbClr val="67AE73"/>
                </a:solidFill>
              </a:rPr>
              <a:t>ages site mobile</a:t>
            </a:r>
          </a:p>
        </p:txBody>
      </p:sp>
      <p:sp>
        <p:nvSpPr>
          <p:cNvPr id="717" name="Shape 717"/>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718" name="Shape 7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719" name="Shape 719"/>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a:spcBef>
                <a:spcPts val="0"/>
              </a:spcBef>
              <a:buNone/>
            </a:pPr>
            <a:r>
              <a:rPr lang="fr" sz="1000">
                <a:solidFill>
                  <a:srgbClr val="999999"/>
                </a:solidFill>
              </a:rPr>
              <a:t>Une fois cliqué sur le bouton “Confirmer” (qui change de couleur au moment du clic : </a:t>
            </a:r>
            <a:r>
              <a:rPr lang="fr" sz="1000">
                <a:solidFill>
                  <a:srgbClr val="999999"/>
                </a:solidFill>
              </a:rPr>
              <a:t>#</a:t>
            </a:r>
            <a:r>
              <a:rPr lang="fr" sz="1000">
                <a:solidFill>
                  <a:srgbClr val="999999"/>
                </a:solidFill>
              </a:rPr>
              <a:t>52935e) une pop-up apparaît du bas vers le haut qui le remercie d’avoir voté. </a:t>
            </a:r>
          </a:p>
          <a:p>
            <a:pPr lvl="0" rtl="0">
              <a:spcBef>
                <a:spcPts val="0"/>
              </a:spcBef>
              <a:buNone/>
            </a:pPr>
            <a:r>
              <a:rPr lang="fr" sz="1000">
                <a:solidFill>
                  <a:srgbClr val="999999"/>
                </a:solidFill>
              </a:rPr>
              <a:t>Cette dernière reste affichée 2,5s puis disparaît de la même manière qu’elle est arrivée.</a:t>
            </a:r>
          </a:p>
        </p:txBody>
      </p:sp>
      <p:sp>
        <p:nvSpPr>
          <p:cNvPr id="720" name="Shape 720"/>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Clr>
                <a:schemeClr val="dk1"/>
              </a:buClr>
              <a:buSzPct val="68750"/>
              <a:buFont typeface="Arial"/>
              <a:buNone/>
            </a:pPr>
            <a:r>
              <a:rPr lang="fr" sz="1600">
                <a:solidFill>
                  <a:srgbClr val="666666"/>
                </a:solidFill>
              </a:rPr>
              <a:t>B. Notation livreur</a:t>
            </a:r>
          </a:p>
        </p:txBody>
      </p:sp>
      <p:pic>
        <p:nvPicPr>
          <p:cNvPr id="721" name="Shape 721"/>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722" name="Shape 722"/>
          <p:cNvPicPr preferRelativeResize="0"/>
          <p:nvPr/>
        </p:nvPicPr>
        <p:blipFill>
          <a:blip r:embed="rId4">
            <a:alphaModFix/>
          </a:blip>
          <a:stretch>
            <a:fillRect/>
          </a:stretch>
        </p:blipFill>
        <p:spPr>
          <a:xfrm>
            <a:off x="422799" y="1157125"/>
            <a:ext cx="2037975" cy="3624881"/>
          </a:xfrm>
          <a:prstGeom prst="rect">
            <a:avLst/>
          </a:prstGeom>
          <a:noFill/>
          <a:ln>
            <a:noFill/>
          </a:ln>
        </p:spPr>
      </p:pic>
      <p:pic>
        <p:nvPicPr>
          <p:cNvPr id="723" name="Shape 723"/>
          <p:cNvPicPr preferRelativeResize="0"/>
          <p:nvPr/>
        </p:nvPicPr>
        <p:blipFill>
          <a:blip r:embed="rId5">
            <a:alphaModFix/>
          </a:blip>
          <a:stretch>
            <a:fillRect/>
          </a:stretch>
        </p:blipFill>
        <p:spPr>
          <a:xfrm>
            <a:off x="422799" y="1157112"/>
            <a:ext cx="2037975" cy="3624888"/>
          </a:xfrm>
          <a:prstGeom prst="rect">
            <a:avLst/>
          </a:prstGeom>
          <a:noFill/>
          <a:ln>
            <a:noFill/>
          </a:ln>
        </p:spPr>
      </p:pic>
      <p:pic>
        <p:nvPicPr>
          <p:cNvPr id="724" name="Shape 724"/>
          <p:cNvPicPr preferRelativeResize="0"/>
          <p:nvPr/>
        </p:nvPicPr>
        <p:blipFill>
          <a:blip r:embed="rId6">
            <a:alphaModFix/>
          </a:blip>
          <a:stretch>
            <a:fillRect/>
          </a:stretch>
        </p:blipFill>
        <p:spPr>
          <a:xfrm>
            <a:off x="422800" y="1157112"/>
            <a:ext cx="2037975" cy="3624898"/>
          </a:xfrm>
          <a:prstGeom prst="rect">
            <a:avLst/>
          </a:prstGeom>
          <a:noFill/>
          <a:ln>
            <a:noFill/>
          </a:ln>
        </p:spPr>
      </p:pic>
      <p:pic>
        <p:nvPicPr>
          <p:cNvPr id="725" name="Shape 725"/>
          <p:cNvPicPr preferRelativeResize="0"/>
          <p:nvPr/>
        </p:nvPicPr>
        <p:blipFill>
          <a:blip r:embed="rId7">
            <a:alphaModFix/>
          </a:blip>
          <a:stretch>
            <a:fillRect/>
          </a:stretch>
        </p:blipFill>
        <p:spPr>
          <a:xfrm>
            <a:off x="422799" y="1157099"/>
            <a:ext cx="2037975" cy="3624901"/>
          </a:xfrm>
          <a:prstGeom prst="rect">
            <a:avLst/>
          </a:prstGeom>
          <a:noFill/>
          <a:ln>
            <a:noFill/>
          </a:ln>
        </p:spPr>
      </p:pic>
      <p:pic>
        <p:nvPicPr>
          <p:cNvPr id="726" name="Shape 726"/>
          <p:cNvPicPr preferRelativeResize="0"/>
          <p:nvPr/>
        </p:nvPicPr>
        <p:blipFill>
          <a:blip r:embed="rId8">
            <a:alphaModFix/>
          </a:blip>
          <a:stretch>
            <a:fillRect/>
          </a:stretch>
        </p:blipFill>
        <p:spPr>
          <a:xfrm>
            <a:off x="422799" y="1157100"/>
            <a:ext cx="2037975" cy="3624861"/>
          </a:xfrm>
          <a:prstGeom prst="rect">
            <a:avLst/>
          </a:prstGeom>
          <a:noFill/>
          <a:ln>
            <a:noFill/>
          </a:ln>
        </p:spPr>
      </p:pic>
      <p:pic>
        <p:nvPicPr>
          <p:cNvPr id="727" name="Shape 727"/>
          <p:cNvPicPr preferRelativeResize="0"/>
          <p:nvPr/>
        </p:nvPicPr>
        <p:blipFill>
          <a:blip r:embed="rId9">
            <a:alphaModFix/>
          </a:blip>
          <a:stretch>
            <a:fillRect/>
          </a:stretch>
        </p:blipFill>
        <p:spPr>
          <a:xfrm>
            <a:off x="422800" y="1157112"/>
            <a:ext cx="2037975" cy="3624904"/>
          </a:xfrm>
          <a:prstGeom prst="rect">
            <a:avLst/>
          </a:prstGeom>
          <a:noFill/>
          <a:ln>
            <a:noFill/>
          </a:ln>
        </p:spPr>
      </p:pic>
      <p:pic>
        <p:nvPicPr>
          <p:cNvPr id="728" name="Shape 728"/>
          <p:cNvPicPr preferRelativeResize="0"/>
          <p:nvPr/>
        </p:nvPicPr>
        <p:blipFill>
          <a:blip r:embed="rId10">
            <a:alphaModFix/>
          </a:blip>
          <a:stretch>
            <a:fillRect/>
          </a:stretch>
        </p:blipFill>
        <p:spPr>
          <a:xfrm>
            <a:off x="422796" y="1157125"/>
            <a:ext cx="2037975" cy="3624908"/>
          </a:xfrm>
          <a:prstGeom prst="rect">
            <a:avLst/>
          </a:prstGeom>
          <a:noFill/>
          <a:ln>
            <a:noFill/>
          </a:ln>
        </p:spPr>
      </p:pic>
      <p:pic>
        <p:nvPicPr>
          <p:cNvPr id="729" name="Shape 729"/>
          <p:cNvPicPr preferRelativeResize="0"/>
          <p:nvPr/>
        </p:nvPicPr>
        <p:blipFill>
          <a:blip r:embed="rId11">
            <a:alphaModFix/>
          </a:blip>
          <a:stretch>
            <a:fillRect/>
          </a:stretch>
        </p:blipFill>
        <p:spPr>
          <a:xfrm>
            <a:off x="422796" y="1157075"/>
            <a:ext cx="2037975" cy="3624908"/>
          </a:xfrm>
          <a:prstGeom prst="rect">
            <a:avLst/>
          </a:prstGeom>
          <a:noFill/>
          <a:ln>
            <a:noFill/>
          </a:ln>
        </p:spPr>
      </p:pic>
      <p:pic>
        <p:nvPicPr>
          <p:cNvPr id="730" name="Shape 730"/>
          <p:cNvPicPr preferRelativeResize="0"/>
          <p:nvPr/>
        </p:nvPicPr>
        <p:blipFill>
          <a:blip r:embed="rId12">
            <a:alphaModFix/>
          </a:blip>
          <a:stretch>
            <a:fillRect/>
          </a:stretch>
        </p:blipFill>
        <p:spPr>
          <a:xfrm>
            <a:off x="422800" y="1157075"/>
            <a:ext cx="2037975" cy="3624914"/>
          </a:xfrm>
          <a:prstGeom prst="rect">
            <a:avLst/>
          </a:prstGeom>
          <a:noFill/>
          <a:ln>
            <a:noFill/>
          </a:ln>
        </p:spPr>
      </p:pic>
      <p:pic>
        <p:nvPicPr>
          <p:cNvPr id="731" name="Shape 731"/>
          <p:cNvPicPr preferRelativeResize="0"/>
          <p:nvPr/>
        </p:nvPicPr>
        <p:blipFill>
          <a:blip r:embed="rId13">
            <a:alphaModFix/>
          </a:blip>
          <a:stretch>
            <a:fillRect/>
          </a:stretch>
        </p:blipFill>
        <p:spPr>
          <a:xfrm>
            <a:off x="422800" y="1170125"/>
            <a:ext cx="2037975" cy="3624881"/>
          </a:xfrm>
          <a:prstGeom prst="rect">
            <a:avLst/>
          </a:prstGeom>
          <a:noFill/>
          <a:ln>
            <a:noFill/>
          </a:ln>
        </p:spPr>
      </p:pic>
      <p:pic>
        <p:nvPicPr>
          <p:cNvPr id="732" name="Shape 732"/>
          <p:cNvPicPr preferRelativeResize="0"/>
          <p:nvPr/>
        </p:nvPicPr>
        <p:blipFill>
          <a:blip r:embed="rId14">
            <a:alphaModFix/>
          </a:blip>
          <a:stretch>
            <a:fillRect/>
          </a:stretch>
        </p:blipFill>
        <p:spPr>
          <a:xfrm>
            <a:off x="422800" y="1170081"/>
            <a:ext cx="2037975" cy="3624918"/>
          </a:xfrm>
          <a:prstGeom prst="rect">
            <a:avLst/>
          </a:prstGeom>
          <a:noFill/>
          <a:ln>
            <a:noFill/>
          </a:ln>
        </p:spPr>
      </p:pic>
      <p:pic>
        <p:nvPicPr>
          <p:cNvPr id="733" name="Shape 733"/>
          <p:cNvPicPr preferRelativeResize="0"/>
          <p:nvPr/>
        </p:nvPicPr>
        <p:blipFill>
          <a:blip r:embed="rId15">
            <a:alphaModFix/>
          </a:blip>
          <a:stretch>
            <a:fillRect/>
          </a:stretch>
        </p:blipFill>
        <p:spPr>
          <a:xfrm>
            <a:off x="422800" y="1170109"/>
            <a:ext cx="2037975" cy="3624891"/>
          </a:xfrm>
          <a:prstGeom prst="rect">
            <a:avLst/>
          </a:prstGeom>
          <a:noFill/>
          <a:ln>
            <a:noFill/>
          </a:ln>
        </p:spPr>
      </p:pic>
      <p:pic>
        <p:nvPicPr>
          <p:cNvPr id="734" name="Shape 734"/>
          <p:cNvPicPr preferRelativeResize="0"/>
          <p:nvPr/>
        </p:nvPicPr>
        <p:blipFill>
          <a:blip r:embed="rId16">
            <a:alphaModFix/>
          </a:blip>
          <a:stretch>
            <a:fillRect/>
          </a:stretch>
        </p:blipFill>
        <p:spPr>
          <a:xfrm>
            <a:off x="422800" y="1157031"/>
            <a:ext cx="2037975" cy="3624918"/>
          </a:xfrm>
          <a:prstGeom prst="rect">
            <a:avLst/>
          </a:prstGeom>
          <a:noFill/>
          <a:ln>
            <a:noFill/>
          </a:ln>
        </p:spPr>
      </p:pic>
      <p:pic>
        <p:nvPicPr>
          <p:cNvPr id="735" name="Shape 735"/>
          <p:cNvPicPr preferRelativeResize="0"/>
          <p:nvPr/>
        </p:nvPicPr>
        <p:blipFill>
          <a:blip r:embed="rId17">
            <a:alphaModFix/>
          </a:blip>
          <a:stretch>
            <a:fillRect/>
          </a:stretch>
        </p:blipFill>
        <p:spPr>
          <a:xfrm>
            <a:off x="422800" y="1157024"/>
            <a:ext cx="2037975" cy="3624888"/>
          </a:xfrm>
          <a:prstGeom prst="rect">
            <a:avLst/>
          </a:prstGeom>
          <a:noFill/>
          <a:ln>
            <a:noFill/>
          </a:ln>
        </p:spPr>
      </p:pic>
      <p:pic>
        <p:nvPicPr>
          <p:cNvPr id="736" name="Shape 736"/>
          <p:cNvPicPr preferRelativeResize="0"/>
          <p:nvPr/>
        </p:nvPicPr>
        <p:blipFill>
          <a:blip r:embed="rId18">
            <a:alphaModFix/>
          </a:blip>
          <a:stretch>
            <a:fillRect/>
          </a:stretch>
        </p:blipFill>
        <p:spPr>
          <a:xfrm>
            <a:off x="7757399" y="171024"/>
            <a:ext cx="1229899" cy="231650"/>
          </a:xfrm>
          <a:prstGeom prst="rect">
            <a:avLst/>
          </a:prstGeom>
          <a:noFill/>
          <a:ln>
            <a:noFill/>
          </a:ln>
        </p:spPr>
      </p:pic>
      <p:pic>
        <p:nvPicPr>
          <p:cNvPr id="737" name="Shape 737"/>
          <p:cNvPicPr preferRelativeResize="0"/>
          <p:nvPr/>
        </p:nvPicPr>
        <p:blipFill>
          <a:blip r:embed="rId19">
            <a:alphaModFix/>
          </a:blip>
          <a:stretch>
            <a:fillRect/>
          </a:stretch>
        </p:blipFill>
        <p:spPr>
          <a:xfrm>
            <a:off x="422800" y="1157024"/>
            <a:ext cx="2037975" cy="3624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  </a:t>
            </a:r>
            <a:r>
              <a:rPr b="1" lang="fr">
                <a:solidFill>
                  <a:srgbClr val="67AE73"/>
                </a:solidFill>
              </a:rPr>
              <a:t>A</a:t>
            </a:r>
            <a:r>
              <a:rPr lang="fr">
                <a:solidFill>
                  <a:srgbClr val="67AE73"/>
                </a:solidFill>
              </a:rPr>
              <a:t>rborescence et chemin de fer de l’application</a:t>
            </a:r>
          </a:p>
        </p:txBody>
      </p:sp>
      <p:sp>
        <p:nvSpPr>
          <p:cNvPr id="82" name="Shape 82"/>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83" name="Shape 8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pic>
        <p:nvPicPr>
          <p:cNvPr id="84" name="Shape 84"/>
          <p:cNvPicPr preferRelativeResize="0"/>
          <p:nvPr/>
        </p:nvPicPr>
        <p:blipFill>
          <a:blip r:embed="rId3">
            <a:alphaModFix/>
          </a:blip>
          <a:stretch>
            <a:fillRect/>
          </a:stretch>
        </p:blipFill>
        <p:spPr>
          <a:xfrm>
            <a:off x="104613" y="1067325"/>
            <a:ext cx="8934774" cy="3393900"/>
          </a:xfrm>
          <a:prstGeom prst="rect">
            <a:avLst/>
          </a:prstGeom>
          <a:noFill/>
          <a:ln>
            <a:noFill/>
          </a:ln>
        </p:spPr>
      </p:pic>
      <p:pic>
        <p:nvPicPr>
          <p:cNvPr id="85" name="Shape 85"/>
          <p:cNvPicPr preferRelativeResize="0"/>
          <p:nvPr/>
        </p:nvPicPr>
        <p:blipFill>
          <a:blip r:embed="rId4">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fr">
                <a:solidFill>
                  <a:srgbClr val="67AE73"/>
                </a:solidFill>
              </a:rPr>
              <a:t>II.  </a:t>
            </a:r>
            <a:r>
              <a:rPr b="1" lang="fr">
                <a:solidFill>
                  <a:srgbClr val="67AE73"/>
                </a:solidFill>
              </a:rPr>
              <a:t>A</a:t>
            </a:r>
            <a:r>
              <a:rPr lang="fr">
                <a:solidFill>
                  <a:srgbClr val="67AE73"/>
                </a:solidFill>
              </a:rPr>
              <a:t>rborescence et chemin de fer de l’application</a:t>
            </a:r>
          </a:p>
          <a:p>
            <a:pPr lvl="0" rtl="0">
              <a:spcBef>
                <a:spcPts val="0"/>
              </a:spcBef>
              <a:buNone/>
            </a:pPr>
            <a:r>
              <a:t/>
            </a:r>
            <a:endParaRPr>
              <a:solidFill>
                <a:srgbClr val="67AE73"/>
              </a:solidFill>
            </a:endParaRPr>
          </a:p>
        </p:txBody>
      </p:sp>
      <p:sp>
        <p:nvSpPr>
          <p:cNvPr id="91" name="Shape 91"/>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92" name="Shape 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pic>
        <p:nvPicPr>
          <p:cNvPr id="93" name="Shape 93"/>
          <p:cNvPicPr preferRelativeResize="0"/>
          <p:nvPr/>
        </p:nvPicPr>
        <p:blipFill>
          <a:blip r:embed="rId3">
            <a:alphaModFix/>
          </a:blip>
          <a:stretch>
            <a:fillRect/>
          </a:stretch>
        </p:blipFill>
        <p:spPr>
          <a:xfrm>
            <a:off x="7757399" y="171024"/>
            <a:ext cx="1229899" cy="231650"/>
          </a:xfrm>
          <a:prstGeom prst="rect">
            <a:avLst/>
          </a:prstGeom>
          <a:noFill/>
          <a:ln>
            <a:noFill/>
          </a:ln>
        </p:spPr>
      </p:pic>
      <p:sp>
        <p:nvSpPr>
          <p:cNvPr id="94" name="Shape 94"/>
          <p:cNvSpPr txBox="1"/>
          <p:nvPr/>
        </p:nvSpPr>
        <p:spPr>
          <a:xfrm>
            <a:off x="3012150" y="2311775"/>
            <a:ext cx="3119700" cy="519900"/>
          </a:xfrm>
          <a:prstGeom prst="rect">
            <a:avLst/>
          </a:prstGeom>
          <a:noFill/>
          <a:ln>
            <a:noFill/>
          </a:ln>
        </p:spPr>
        <p:txBody>
          <a:bodyPr anchorCtr="0" anchor="t" bIns="91425" lIns="91425" rIns="91425" tIns="91425">
            <a:noAutofit/>
          </a:bodyPr>
          <a:lstStyle/>
          <a:p>
            <a:pPr lvl="0" algn="ctr">
              <a:spcBef>
                <a:spcPts val="0"/>
              </a:spcBef>
              <a:buNone/>
            </a:pPr>
            <a:r>
              <a:rPr lang="fr" sz="1800" u="sng">
                <a:solidFill>
                  <a:schemeClr val="hlink"/>
                </a:solidFill>
                <a:hlinkClick r:id="rId4"/>
              </a:rPr>
              <a:t>&gt; Lien chemin de fer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100" name="Shape 100"/>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101" name="Shape 10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102" name="Shape 102"/>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Au clic sur un champ pour écrire, la typographie change de couleur pour passer du </a:t>
            </a:r>
            <a:r>
              <a:rPr lang="fr" sz="1000">
                <a:solidFill>
                  <a:srgbClr val="999999"/>
                </a:solidFill>
                <a:highlight>
                  <a:srgbClr val="FFFFFF"/>
                </a:highlight>
              </a:rPr>
              <a:t>#</a:t>
            </a:r>
            <a:r>
              <a:rPr lang="fr" sz="1000">
                <a:solidFill>
                  <a:srgbClr val="999999"/>
                </a:solidFill>
              </a:rPr>
              <a:t>8c8c99</a:t>
            </a:r>
            <a:r>
              <a:rPr lang="fr" sz="1000">
                <a:solidFill>
                  <a:srgbClr val="999999"/>
                </a:solidFill>
                <a:highlight>
                  <a:srgbClr val="FFFFFF"/>
                </a:highlight>
              </a:rPr>
              <a:t> au #</a:t>
            </a:r>
            <a:r>
              <a:rPr lang="fr" sz="1000">
                <a:solidFill>
                  <a:srgbClr val="999999"/>
                </a:solidFill>
              </a:rPr>
              <a:t>c7c7cd</a:t>
            </a:r>
            <a:r>
              <a:rPr lang="fr" sz="1000">
                <a:solidFill>
                  <a:srgbClr val="999999"/>
                </a:solidFill>
                <a:highlight>
                  <a:srgbClr val="FFFFFF"/>
                </a:highlight>
              </a:rPr>
              <a:t>. Le curseur d’écriture est vert (#</a:t>
            </a:r>
            <a:r>
              <a:rPr lang="fr" sz="1000">
                <a:solidFill>
                  <a:srgbClr val="999999"/>
                </a:solidFill>
              </a:rPr>
              <a:t>67ae73).</a:t>
            </a:r>
          </a:p>
          <a:p>
            <a:pPr lvl="0" marR="0" rtl="0" algn="l">
              <a:lnSpc>
                <a:spcPct val="115000"/>
              </a:lnSpc>
              <a:spcBef>
                <a:spcPts val="0"/>
              </a:spcBef>
              <a:spcAft>
                <a:spcPts val="1600"/>
              </a:spcAft>
              <a:buNone/>
            </a:pPr>
            <a:r>
              <a:rPr lang="fr" sz="1000">
                <a:solidFill>
                  <a:srgbClr val="999999"/>
                </a:solidFill>
                <a:highlight>
                  <a:srgbClr val="FFFFFF"/>
                </a:highlight>
              </a:rPr>
              <a:t>Également, une croix apparaît au moment où l’utilisateur commence à écrire pour permettre de supprimer le texte écrit. Le fond passe du gris clair au vert (</a:t>
            </a:r>
            <a:r>
              <a:rPr lang="fr" sz="1000">
                <a:solidFill>
                  <a:srgbClr val="999999"/>
                </a:solidFill>
              </a:rPr>
              <a:t>#</a:t>
            </a:r>
            <a:r>
              <a:rPr lang="fr" sz="1000">
                <a:solidFill>
                  <a:srgbClr val="999999"/>
                </a:solidFill>
                <a:highlight>
                  <a:srgbClr val="FFFFFF"/>
                </a:highlight>
              </a:rPr>
              <a:t>67ae73) le temps du clic avec le doigt, puis la croix disparaît. </a:t>
            </a:r>
          </a:p>
          <a:p>
            <a:pPr lvl="0" marR="0" rtl="0" algn="l">
              <a:lnSpc>
                <a:spcPct val="115000"/>
              </a:lnSpc>
              <a:spcBef>
                <a:spcPts val="0"/>
              </a:spcBef>
              <a:spcAft>
                <a:spcPts val="1600"/>
              </a:spcAft>
              <a:buNone/>
            </a:pPr>
            <a:r>
              <a:rPr lang="fr" sz="1000">
                <a:solidFill>
                  <a:srgbClr val="999999"/>
                </a:solidFill>
                <a:highlight>
                  <a:srgbClr val="FFFFFF"/>
                </a:highlight>
              </a:rPr>
              <a:t>Le clavier iOS choisit est le foncé.</a:t>
            </a:r>
          </a:p>
          <a:p>
            <a:pPr lvl="0" marR="0" rtl="0" algn="l">
              <a:lnSpc>
                <a:spcPct val="115000"/>
              </a:lnSpc>
              <a:spcBef>
                <a:spcPts val="0"/>
              </a:spcBef>
              <a:spcAft>
                <a:spcPts val="1600"/>
              </a:spcAft>
              <a:buNone/>
            </a:pPr>
            <a:r>
              <a:rPr lang="fr" sz="1000">
                <a:solidFill>
                  <a:srgbClr val="999999"/>
                </a:solidFill>
                <a:highlight>
                  <a:srgbClr val="FFFFFF"/>
                </a:highlight>
              </a:rPr>
              <a:t>Cet écran est celui de l’accueil lorsque l’utilisateur n’est pas encore connecté.</a:t>
            </a:r>
          </a:p>
          <a:p>
            <a:pPr lvl="0" marR="0" rtl="0" algn="l">
              <a:lnSpc>
                <a:spcPct val="115000"/>
              </a:lnSpc>
              <a:spcBef>
                <a:spcPts val="0"/>
              </a:spcBef>
              <a:spcAft>
                <a:spcPts val="1600"/>
              </a:spcAft>
              <a:buNone/>
            </a:pPr>
            <a:r>
              <a:t/>
            </a:r>
            <a:endParaRPr sz="1000">
              <a:solidFill>
                <a:srgbClr val="999999"/>
              </a:solidFill>
            </a:endParaRPr>
          </a:p>
          <a:p>
            <a:pPr lvl="0" rtl="0">
              <a:spcBef>
                <a:spcPts val="0"/>
              </a:spcBef>
              <a:buNone/>
            </a:pPr>
            <a:r>
              <a:t/>
            </a:r>
            <a:endParaRPr sz="1400">
              <a:solidFill>
                <a:srgbClr val="999999"/>
              </a:solidFill>
            </a:endParaRPr>
          </a:p>
        </p:txBody>
      </p:sp>
      <p:sp>
        <p:nvSpPr>
          <p:cNvPr id="103" name="Shape 103"/>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A. Connexion</a:t>
            </a:r>
          </a:p>
        </p:txBody>
      </p:sp>
      <p:pic>
        <p:nvPicPr>
          <p:cNvPr id="104" name="Shape 104"/>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105" name="Shape 105"/>
          <p:cNvPicPr preferRelativeResize="0"/>
          <p:nvPr/>
        </p:nvPicPr>
        <p:blipFill>
          <a:blip r:embed="rId4">
            <a:alphaModFix/>
          </a:blip>
          <a:stretch>
            <a:fillRect/>
          </a:stretch>
        </p:blipFill>
        <p:spPr>
          <a:xfrm>
            <a:off x="422799" y="1157090"/>
            <a:ext cx="2037975" cy="3624908"/>
          </a:xfrm>
          <a:prstGeom prst="rect">
            <a:avLst/>
          </a:prstGeom>
          <a:noFill/>
          <a:ln>
            <a:noFill/>
          </a:ln>
        </p:spPr>
      </p:pic>
      <p:cxnSp>
        <p:nvCxnSpPr>
          <p:cNvPr id="106" name="Shape 106"/>
          <p:cNvCxnSpPr/>
          <p:nvPr/>
        </p:nvCxnSpPr>
        <p:spPr>
          <a:xfrm flipH="1" rot="10800000">
            <a:off x="731525" y="1921975"/>
            <a:ext cx="1915500" cy="964200"/>
          </a:xfrm>
          <a:prstGeom prst="straightConnector1">
            <a:avLst/>
          </a:prstGeom>
          <a:noFill/>
          <a:ln cap="flat" cmpd="sng" w="19050">
            <a:solidFill>
              <a:srgbClr val="67AE73"/>
            </a:solidFill>
            <a:prstDash val="solid"/>
            <a:round/>
            <a:headEnd len="lg" w="lg" type="none"/>
            <a:tailEnd len="lg" w="lg" type="none"/>
          </a:ln>
        </p:spPr>
      </p:cxnSp>
      <p:cxnSp>
        <p:nvCxnSpPr>
          <p:cNvPr id="107" name="Shape 107"/>
          <p:cNvCxnSpPr/>
          <p:nvPr/>
        </p:nvCxnSpPr>
        <p:spPr>
          <a:xfrm flipH="1" rot="10800000">
            <a:off x="2374125" y="2467025"/>
            <a:ext cx="299400" cy="372600"/>
          </a:xfrm>
          <a:prstGeom prst="straightConnector1">
            <a:avLst/>
          </a:prstGeom>
          <a:noFill/>
          <a:ln cap="flat" cmpd="sng" w="19050">
            <a:solidFill>
              <a:srgbClr val="67AE73"/>
            </a:solidFill>
            <a:prstDash val="solid"/>
            <a:round/>
            <a:headEnd len="lg" w="lg" type="none"/>
            <a:tailEnd len="lg" w="lg" type="none"/>
          </a:ln>
        </p:spPr>
      </p:cxnSp>
      <p:pic>
        <p:nvPicPr>
          <p:cNvPr id="108" name="Shape 108"/>
          <p:cNvPicPr preferRelativeResize="0"/>
          <p:nvPr/>
        </p:nvPicPr>
        <p:blipFill>
          <a:blip r:embed="rId5">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114" name="Shape 114"/>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115" name="Shape 1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116" name="Shape 116"/>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Au moment du clic sur “connexion”, un loader avec 3 petits points s’anime et vient prendre la place du mot “connexion”. </a:t>
            </a:r>
          </a:p>
          <a:p>
            <a:pPr lvl="0" marR="0" rtl="0" algn="l">
              <a:lnSpc>
                <a:spcPct val="115000"/>
              </a:lnSpc>
              <a:spcBef>
                <a:spcPts val="0"/>
              </a:spcBef>
              <a:spcAft>
                <a:spcPts val="1600"/>
              </a:spcAft>
              <a:buNone/>
            </a:pPr>
            <a:r>
              <a:t/>
            </a:r>
            <a:endParaRPr sz="1000">
              <a:solidFill>
                <a:srgbClr val="999999"/>
              </a:solidFill>
            </a:endParaRPr>
          </a:p>
          <a:p>
            <a:pPr lvl="0" rtl="0">
              <a:spcBef>
                <a:spcPts val="0"/>
              </a:spcBef>
              <a:buNone/>
            </a:pPr>
            <a:r>
              <a:t/>
            </a:r>
            <a:endParaRPr sz="1400">
              <a:solidFill>
                <a:srgbClr val="999999"/>
              </a:solidFill>
            </a:endParaRPr>
          </a:p>
        </p:txBody>
      </p:sp>
      <p:sp>
        <p:nvSpPr>
          <p:cNvPr id="117" name="Shape 117"/>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A. Connexion</a:t>
            </a:r>
          </a:p>
        </p:txBody>
      </p:sp>
      <p:pic>
        <p:nvPicPr>
          <p:cNvPr id="118" name="Shape 118"/>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119" name="Shape 119"/>
          <p:cNvPicPr preferRelativeResize="0"/>
          <p:nvPr/>
        </p:nvPicPr>
        <p:blipFill>
          <a:blip r:embed="rId4">
            <a:alphaModFix/>
          </a:blip>
          <a:stretch>
            <a:fillRect/>
          </a:stretch>
        </p:blipFill>
        <p:spPr>
          <a:xfrm>
            <a:off x="422799" y="1157125"/>
            <a:ext cx="2037975" cy="3624881"/>
          </a:xfrm>
          <a:prstGeom prst="rect">
            <a:avLst/>
          </a:prstGeom>
          <a:noFill/>
          <a:ln>
            <a:noFill/>
          </a:ln>
        </p:spPr>
      </p:pic>
      <p:cxnSp>
        <p:nvCxnSpPr>
          <p:cNvPr id="120" name="Shape 120"/>
          <p:cNvCxnSpPr/>
          <p:nvPr/>
        </p:nvCxnSpPr>
        <p:spPr>
          <a:xfrm flipH="1" rot="10800000">
            <a:off x="1604025" y="1910075"/>
            <a:ext cx="1036200" cy="1960800"/>
          </a:xfrm>
          <a:prstGeom prst="straightConnector1">
            <a:avLst/>
          </a:prstGeom>
          <a:noFill/>
          <a:ln cap="flat" cmpd="sng" w="19050">
            <a:solidFill>
              <a:srgbClr val="67AE73"/>
            </a:solidFill>
            <a:prstDash val="solid"/>
            <a:round/>
            <a:headEnd len="lg" w="lg" type="none"/>
            <a:tailEnd len="lg" w="lg" type="none"/>
          </a:ln>
        </p:spPr>
      </p:cxnSp>
      <p:pic>
        <p:nvPicPr>
          <p:cNvPr id="121" name="Shape 121"/>
          <p:cNvPicPr preferRelativeResize="0"/>
          <p:nvPr/>
        </p:nvPicPr>
        <p:blipFill>
          <a:blip r:embed="rId5">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127" name="Shape 127"/>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128" name="Shape 1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129" name="Shape 129"/>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Cette page s’anime de la droite vers la gauche au moment du clic sur “scooter affecté” du tableau de bord. L’effet inverse se produit quand on clique sur la flèche retour. </a:t>
            </a:r>
          </a:p>
          <a:p>
            <a:pPr lvl="0" marR="0" rtl="0" algn="l">
              <a:lnSpc>
                <a:spcPct val="115000"/>
              </a:lnSpc>
              <a:spcBef>
                <a:spcPts val="0"/>
              </a:spcBef>
              <a:spcAft>
                <a:spcPts val="1600"/>
              </a:spcAft>
              <a:buNone/>
            </a:pPr>
            <a:r>
              <a:rPr lang="fr" sz="1000">
                <a:solidFill>
                  <a:srgbClr val="999999"/>
                </a:solidFill>
              </a:rPr>
              <a:t>Cette page répertorie l’utilisation du véhicule selon la date sélectionnée (heure, livreur, état).</a:t>
            </a:r>
          </a:p>
          <a:p>
            <a:pPr lvl="0" marR="0" rtl="0" algn="l">
              <a:lnSpc>
                <a:spcPct val="115000"/>
              </a:lnSpc>
              <a:spcBef>
                <a:spcPts val="0"/>
              </a:spcBef>
              <a:spcAft>
                <a:spcPts val="1600"/>
              </a:spcAft>
              <a:buNone/>
            </a:pPr>
            <a:r>
              <a:rPr lang="fr" sz="1000">
                <a:solidFill>
                  <a:srgbClr val="999999"/>
                </a:solidFill>
              </a:rPr>
              <a:t>Le tableau n’est pas cliquable.</a:t>
            </a:r>
          </a:p>
          <a:p>
            <a:pPr lvl="0" marR="0" rtl="0" algn="l">
              <a:lnSpc>
                <a:spcPct val="115000"/>
              </a:lnSpc>
              <a:spcBef>
                <a:spcPts val="0"/>
              </a:spcBef>
              <a:spcAft>
                <a:spcPts val="1600"/>
              </a:spcAft>
              <a:buNone/>
            </a:pPr>
            <a:r>
              <a:rPr lang="fr" sz="1000">
                <a:solidFill>
                  <a:srgbClr val="999999"/>
                </a:solidFill>
              </a:rPr>
              <a:t>Lorsque l’utilisateur clique sur un des pictos du header (flèche, planning, commande), ce dernier passe de 100 à 50% d’opacité le temps du clic. Cetet règle est valable pour toutes les pages de l’application.</a:t>
            </a:r>
          </a:p>
          <a:p>
            <a:pPr lvl="0" marR="0" rtl="0" algn="l">
              <a:lnSpc>
                <a:spcPct val="115000"/>
              </a:lnSpc>
              <a:spcBef>
                <a:spcPts val="0"/>
              </a:spcBef>
              <a:spcAft>
                <a:spcPts val="1600"/>
              </a:spcAft>
              <a:buNone/>
            </a:pPr>
            <a:r>
              <a:t/>
            </a:r>
            <a:endParaRPr sz="1000">
              <a:solidFill>
                <a:srgbClr val="999999"/>
              </a:solidFill>
            </a:endParaRPr>
          </a:p>
          <a:p>
            <a:pPr lvl="0" marR="0" rtl="0" algn="l">
              <a:lnSpc>
                <a:spcPct val="115000"/>
              </a:lnSpc>
              <a:spcBef>
                <a:spcPts val="0"/>
              </a:spcBef>
              <a:spcAft>
                <a:spcPts val="1600"/>
              </a:spcAft>
              <a:buNone/>
            </a:pPr>
            <a:r>
              <a:t/>
            </a:r>
            <a:endParaRPr sz="1000">
              <a:solidFill>
                <a:srgbClr val="999999"/>
              </a:solidFill>
            </a:endParaRPr>
          </a:p>
          <a:p>
            <a:pPr lvl="0" rtl="0">
              <a:spcBef>
                <a:spcPts val="0"/>
              </a:spcBef>
              <a:buNone/>
            </a:pPr>
            <a:r>
              <a:t/>
            </a:r>
            <a:endParaRPr sz="1400">
              <a:solidFill>
                <a:srgbClr val="999999"/>
              </a:solidFill>
            </a:endParaRPr>
          </a:p>
        </p:txBody>
      </p:sp>
      <p:sp>
        <p:nvSpPr>
          <p:cNvPr id="130" name="Shape 130"/>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B. Véhicule associé</a:t>
            </a:r>
          </a:p>
        </p:txBody>
      </p:sp>
      <p:pic>
        <p:nvPicPr>
          <p:cNvPr id="131" name="Shape 131"/>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132" name="Shape 132"/>
          <p:cNvPicPr preferRelativeResize="0"/>
          <p:nvPr/>
        </p:nvPicPr>
        <p:blipFill>
          <a:blip r:embed="rId4">
            <a:alphaModFix/>
          </a:blip>
          <a:stretch>
            <a:fillRect/>
          </a:stretch>
        </p:blipFill>
        <p:spPr>
          <a:xfrm>
            <a:off x="422799" y="1157125"/>
            <a:ext cx="2037975" cy="3624884"/>
          </a:xfrm>
          <a:prstGeom prst="rect">
            <a:avLst/>
          </a:prstGeom>
          <a:noFill/>
          <a:ln>
            <a:noFill/>
          </a:ln>
        </p:spPr>
      </p:pic>
      <p:cxnSp>
        <p:nvCxnSpPr>
          <p:cNvPr id="133" name="Shape 133"/>
          <p:cNvCxnSpPr>
            <a:endCxn id="129" idx="1"/>
          </p:cNvCxnSpPr>
          <p:nvPr/>
        </p:nvCxnSpPr>
        <p:spPr>
          <a:xfrm>
            <a:off x="2107925" y="1491500"/>
            <a:ext cx="489900" cy="1727100"/>
          </a:xfrm>
          <a:prstGeom prst="straightConnector1">
            <a:avLst/>
          </a:prstGeom>
          <a:noFill/>
          <a:ln cap="flat" cmpd="sng" w="19050">
            <a:solidFill>
              <a:srgbClr val="67AE73"/>
            </a:solidFill>
            <a:prstDash val="solid"/>
            <a:round/>
            <a:headEnd len="lg" w="lg" type="none"/>
            <a:tailEnd len="lg" w="lg" type="none"/>
          </a:ln>
        </p:spPr>
      </p:cxnSp>
      <p:pic>
        <p:nvPicPr>
          <p:cNvPr id="134" name="Shape 134"/>
          <p:cNvPicPr preferRelativeResize="0"/>
          <p:nvPr/>
        </p:nvPicPr>
        <p:blipFill>
          <a:blip r:embed="rId5">
            <a:alphaModFix/>
          </a:blip>
          <a:stretch>
            <a:fillRect/>
          </a:stretch>
        </p:blipFill>
        <p:spPr>
          <a:xfrm>
            <a:off x="7757399" y="171024"/>
            <a:ext cx="1229899" cy="231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fr">
                <a:solidFill>
                  <a:srgbClr val="67AE73"/>
                </a:solidFill>
              </a:rPr>
              <a:t>III.  </a:t>
            </a:r>
            <a:r>
              <a:rPr b="1" lang="fr">
                <a:solidFill>
                  <a:srgbClr val="67AE73"/>
                </a:solidFill>
              </a:rPr>
              <a:t>P</a:t>
            </a:r>
            <a:r>
              <a:rPr lang="fr">
                <a:solidFill>
                  <a:srgbClr val="67AE73"/>
                </a:solidFill>
              </a:rPr>
              <a:t>ages</a:t>
            </a:r>
          </a:p>
        </p:txBody>
      </p:sp>
      <p:sp>
        <p:nvSpPr>
          <p:cNvPr id="140" name="Shape 140"/>
          <p:cNvSpPr/>
          <p:nvPr/>
        </p:nvSpPr>
        <p:spPr>
          <a:xfrm>
            <a:off x="-6650" y="5074100"/>
            <a:ext cx="9150600" cy="69300"/>
          </a:xfrm>
          <a:prstGeom prst="rect">
            <a:avLst/>
          </a:prstGeom>
          <a:solidFill>
            <a:srgbClr val="67AE73"/>
          </a:solidFill>
          <a:ln>
            <a:noFill/>
          </a:ln>
        </p:spPr>
        <p:txBody>
          <a:bodyPr anchorCtr="0" anchor="ctr" bIns="91425" lIns="91425" rIns="91425" tIns="91425">
            <a:noAutofit/>
          </a:bodyPr>
          <a:lstStyle/>
          <a:p>
            <a:pPr lvl="0">
              <a:spcBef>
                <a:spcPts val="0"/>
              </a:spcBef>
              <a:buNone/>
            </a:pPr>
            <a:r>
              <a:t/>
            </a:r>
            <a:endParaRPr/>
          </a:p>
        </p:txBody>
      </p:sp>
      <p:sp>
        <p:nvSpPr>
          <p:cNvPr id="141" name="Shape 1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142" name="Shape 142"/>
          <p:cNvSpPr txBox="1"/>
          <p:nvPr>
            <p:ph idx="1" type="body"/>
          </p:nvPr>
        </p:nvSpPr>
        <p:spPr>
          <a:xfrm>
            <a:off x="2597825" y="1715750"/>
            <a:ext cx="6087300" cy="30057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fr" sz="1000">
                <a:solidFill>
                  <a:srgbClr val="999999"/>
                </a:solidFill>
              </a:rPr>
              <a:t>Lorsque l’utilisateur clique sur le bandeau de la date, le calendrier arrive du bas vers le haut de l’écran, il monte pour venir se placer comme sur le screen ci-contre. </a:t>
            </a:r>
          </a:p>
          <a:p>
            <a:pPr lvl="0" marR="0" rtl="0" algn="l">
              <a:lnSpc>
                <a:spcPct val="115000"/>
              </a:lnSpc>
              <a:spcBef>
                <a:spcPts val="0"/>
              </a:spcBef>
              <a:spcAft>
                <a:spcPts val="1600"/>
              </a:spcAft>
              <a:buNone/>
            </a:pPr>
            <a:r>
              <a:rPr lang="fr" sz="1000">
                <a:solidFill>
                  <a:srgbClr val="999999"/>
                </a:solidFill>
              </a:rPr>
              <a:t>Le fond (hors calendrier) est de couleur </a:t>
            </a:r>
            <a:r>
              <a:rPr lang="fr" sz="1000">
                <a:solidFill>
                  <a:srgbClr val="999999"/>
                </a:solidFill>
              </a:rPr>
              <a:t>#</a:t>
            </a:r>
            <a:r>
              <a:rPr lang="fr" sz="1000">
                <a:solidFill>
                  <a:srgbClr val="999999"/>
                </a:solidFill>
              </a:rPr>
              <a:t>252736 en 70% d’opacité.</a:t>
            </a:r>
          </a:p>
          <a:p>
            <a:pPr lvl="0" marR="0" rtl="0" algn="l">
              <a:lnSpc>
                <a:spcPct val="115000"/>
              </a:lnSpc>
              <a:spcBef>
                <a:spcPts val="0"/>
              </a:spcBef>
              <a:spcAft>
                <a:spcPts val="1600"/>
              </a:spcAft>
              <a:buNone/>
            </a:pPr>
            <a:r>
              <a:rPr lang="fr" sz="1000">
                <a:solidFill>
                  <a:srgbClr val="999999"/>
                </a:solidFill>
              </a:rPr>
              <a:t>Les points signifient que le véhicule a été utilisé ce jour-là (en fonctionnement).</a:t>
            </a:r>
          </a:p>
          <a:p>
            <a:pPr lvl="0" rtl="0">
              <a:spcBef>
                <a:spcPts val="0"/>
              </a:spcBef>
              <a:buClr>
                <a:schemeClr val="dk1"/>
              </a:buClr>
              <a:buSzPct val="110000"/>
              <a:buFont typeface="Arial"/>
              <a:buNone/>
            </a:pPr>
            <a:r>
              <a:rPr lang="fr" sz="1000">
                <a:solidFill>
                  <a:srgbClr val="999999"/>
                </a:solidFill>
              </a:rPr>
              <a:t>En cliquant sur la partie sombre de l’écran (haut), la pop-up disparaît vers le bas, comme le fait le bouton “Annuler”.</a:t>
            </a:r>
          </a:p>
          <a:p>
            <a:pPr lvl="0" marR="0" rtl="0" algn="l">
              <a:lnSpc>
                <a:spcPct val="115000"/>
              </a:lnSpc>
              <a:spcBef>
                <a:spcPts val="0"/>
              </a:spcBef>
              <a:spcAft>
                <a:spcPts val="1600"/>
              </a:spcAft>
              <a:buNone/>
            </a:pPr>
            <a:r>
              <a:t/>
            </a:r>
            <a:endParaRPr sz="1000">
              <a:solidFill>
                <a:srgbClr val="999999"/>
              </a:solidFill>
            </a:endParaRPr>
          </a:p>
          <a:p>
            <a:pPr lvl="0" rtl="0">
              <a:spcBef>
                <a:spcPts val="0"/>
              </a:spcBef>
              <a:buNone/>
            </a:pPr>
            <a:r>
              <a:t/>
            </a:r>
            <a:endParaRPr sz="1400">
              <a:solidFill>
                <a:srgbClr val="999999"/>
              </a:solidFill>
            </a:endParaRPr>
          </a:p>
        </p:txBody>
      </p:sp>
      <p:sp>
        <p:nvSpPr>
          <p:cNvPr id="143" name="Shape 143"/>
          <p:cNvSpPr txBox="1"/>
          <p:nvPr>
            <p:ph type="title"/>
          </p:nvPr>
        </p:nvSpPr>
        <p:spPr>
          <a:xfrm>
            <a:off x="2597725" y="1093925"/>
            <a:ext cx="4177200" cy="572700"/>
          </a:xfrm>
          <a:prstGeom prst="rect">
            <a:avLst/>
          </a:prstGeom>
        </p:spPr>
        <p:txBody>
          <a:bodyPr anchorCtr="0" anchor="t" bIns="91425" lIns="91425" rIns="91425" tIns="91425">
            <a:noAutofit/>
          </a:bodyPr>
          <a:lstStyle/>
          <a:p>
            <a:pPr lvl="0" rtl="0">
              <a:spcBef>
                <a:spcPts val="0"/>
              </a:spcBef>
              <a:buNone/>
            </a:pPr>
            <a:r>
              <a:rPr lang="fr" sz="1600">
                <a:solidFill>
                  <a:srgbClr val="666666"/>
                </a:solidFill>
              </a:rPr>
              <a:t>B. Véhicule associé</a:t>
            </a:r>
          </a:p>
        </p:txBody>
      </p:sp>
      <p:pic>
        <p:nvPicPr>
          <p:cNvPr id="144" name="Shape 144"/>
          <p:cNvPicPr preferRelativeResize="0"/>
          <p:nvPr/>
        </p:nvPicPr>
        <p:blipFill>
          <a:blip r:embed="rId3">
            <a:alphaModFix/>
          </a:blip>
          <a:stretch>
            <a:fillRect/>
          </a:stretch>
        </p:blipFill>
        <p:spPr>
          <a:xfrm>
            <a:off x="422799" y="1157123"/>
            <a:ext cx="2037975" cy="3624874"/>
          </a:xfrm>
          <a:prstGeom prst="rect">
            <a:avLst/>
          </a:prstGeom>
          <a:noFill/>
          <a:ln>
            <a:noFill/>
          </a:ln>
        </p:spPr>
      </p:pic>
      <p:pic>
        <p:nvPicPr>
          <p:cNvPr id="145" name="Shape 145"/>
          <p:cNvPicPr preferRelativeResize="0"/>
          <p:nvPr/>
        </p:nvPicPr>
        <p:blipFill>
          <a:blip r:embed="rId4">
            <a:alphaModFix/>
          </a:blip>
          <a:stretch>
            <a:fillRect/>
          </a:stretch>
        </p:blipFill>
        <p:spPr>
          <a:xfrm>
            <a:off x="422799" y="1157125"/>
            <a:ext cx="2037975" cy="3624884"/>
          </a:xfrm>
          <a:prstGeom prst="rect">
            <a:avLst/>
          </a:prstGeom>
          <a:noFill/>
          <a:ln>
            <a:noFill/>
          </a:ln>
        </p:spPr>
      </p:pic>
      <p:pic>
        <p:nvPicPr>
          <p:cNvPr id="146" name="Shape 146"/>
          <p:cNvPicPr preferRelativeResize="0"/>
          <p:nvPr/>
        </p:nvPicPr>
        <p:blipFill>
          <a:blip r:embed="rId5">
            <a:alphaModFix/>
          </a:blip>
          <a:stretch>
            <a:fillRect/>
          </a:stretch>
        </p:blipFill>
        <p:spPr>
          <a:xfrm>
            <a:off x="422799" y="1157125"/>
            <a:ext cx="2037975" cy="3624914"/>
          </a:xfrm>
          <a:prstGeom prst="rect">
            <a:avLst/>
          </a:prstGeom>
          <a:noFill/>
          <a:ln>
            <a:noFill/>
          </a:ln>
        </p:spPr>
      </p:pic>
      <p:pic>
        <p:nvPicPr>
          <p:cNvPr id="147" name="Shape 147"/>
          <p:cNvPicPr preferRelativeResize="0"/>
          <p:nvPr/>
        </p:nvPicPr>
        <p:blipFill>
          <a:blip r:embed="rId6">
            <a:alphaModFix/>
          </a:blip>
          <a:stretch>
            <a:fillRect/>
          </a:stretch>
        </p:blipFill>
        <p:spPr>
          <a:xfrm>
            <a:off x="422801" y="1153073"/>
            <a:ext cx="2037975" cy="3624884"/>
          </a:xfrm>
          <a:prstGeom prst="rect">
            <a:avLst/>
          </a:prstGeom>
          <a:noFill/>
          <a:ln>
            <a:noFill/>
          </a:ln>
        </p:spPr>
      </p:pic>
      <p:cxnSp>
        <p:nvCxnSpPr>
          <p:cNvPr id="148" name="Shape 148"/>
          <p:cNvCxnSpPr/>
          <p:nvPr/>
        </p:nvCxnSpPr>
        <p:spPr>
          <a:xfrm>
            <a:off x="2127650" y="2167425"/>
            <a:ext cx="512700" cy="256500"/>
          </a:xfrm>
          <a:prstGeom prst="straightConnector1">
            <a:avLst/>
          </a:prstGeom>
          <a:noFill/>
          <a:ln cap="flat" cmpd="sng" w="19050">
            <a:solidFill>
              <a:srgbClr val="67AE73"/>
            </a:solidFill>
            <a:prstDash val="solid"/>
            <a:round/>
            <a:headEnd len="lg" w="lg" type="none"/>
            <a:tailEnd len="lg" w="lg" type="none"/>
          </a:ln>
        </p:spPr>
      </p:cxnSp>
      <p:pic>
        <p:nvPicPr>
          <p:cNvPr id="149" name="Shape 149"/>
          <p:cNvPicPr preferRelativeResize="0"/>
          <p:nvPr/>
        </p:nvPicPr>
        <p:blipFill>
          <a:blip r:embed="rId7">
            <a:alphaModFix/>
          </a:blip>
          <a:stretch>
            <a:fillRect/>
          </a:stretch>
        </p:blipFill>
        <p:spPr>
          <a:xfrm>
            <a:off x="7757399" y="171024"/>
            <a:ext cx="1229899" cy="231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